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5"/>
  </p:notesMasterIdLst>
  <p:sldIdLst>
    <p:sldId id="326" r:id="rId2"/>
    <p:sldId id="346" r:id="rId3"/>
    <p:sldId id="347" r:id="rId4"/>
    <p:sldId id="435" r:id="rId5"/>
    <p:sldId id="348" r:id="rId6"/>
    <p:sldId id="436" r:id="rId7"/>
    <p:sldId id="349" r:id="rId8"/>
    <p:sldId id="350" r:id="rId9"/>
    <p:sldId id="351" r:id="rId10"/>
    <p:sldId id="437" r:id="rId11"/>
    <p:sldId id="353" r:id="rId12"/>
    <p:sldId id="354" r:id="rId13"/>
    <p:sldId id="356" r:id="rId14"/>
    <p:sldId id="438" r:id="rId15"/>
    <p:sldId id="357" r:id="rId16"/>
    <p:sldId id="448" r:id="rId17"/>
    <p:sldId id="449" r:id="rId18"/>
    <p:sldId id="359" r:id="rId19"/>
    <p:sldId id="360" r:id="rId20"/>
    <p:sldId id="361" r:id="rId21"/>
    <p:sldId id="362" r:id="rId22"/>
    <p:sldId id="364" r:id="rId23"/>
    <p:sldId id="365" r:id="rId24"/>
    <p:sldId id="366" r:id="rId25"/>
    <p:sldId id="367" r:id="rId26"/>
    <p:sldId id="368" r:id="rId27"/>
    <p:sldId id="369" r:id="rId28"/>
    <p:sldId id="440" r:id="rId29"/>
    <p:sldId id="370" r:id="rId30"/>
    <p:sldId id="441" r:id="rId31"/>
    <p:sldId id="371" r:id="rId32"/>
    <p:sldId id="372" r:id="rId33"/>
    <p:sldId id="373" r:id="rId34"/>
    <p:sldId id="374" r:id="rId35"/>
    <p:sldId id="375" r:id="rId36"/>
    <p:sldId id="451" r:id="rId37"/>
    <p:sldId id="450" r:id="rId38"/>
    <p:sldId id="452" r:id="rId39"/>
    <p:sldId id="453" r:id="rId40"/>
    <p:sldId id="377" r:id="rId41"/>
    <p:sldId id="379" r:id="rId42"/>
    <p:sldId id="380" r:id="rId43"/>
    <p:sldId id="381" r:id="rId44"/>
    <p:sldId id="383" r:id="rId45"/>
    <p:sldId id="385" r:id="rId46"/>
    <p:sldId id="386" r:id="rId47"/>
    <p:sldId id="387" r:id="rId48"/>
    <p:sldId id="442" r:id="rId49"/>
    <p:sldId id="393" r:id="rId50"/>
    <p:sldId id="395" r:id="rId51"/>
    <p:sldId id="444" r:id="rId52"/>
    <p:sldId id="456" r:id="rId53"/>
    <p:sldId id="454" r:id="rId54"/>
    <p:sldId id="400" r:id="rId55"/>
    <p:sldId id="401" r:id="rId56"/>
    <p:sldId id="457" r:id="rId57"/>
    <p:sldId id="402" r:id="rId58"/>
    <p:sldId id="439" r:id="rId59"/>
    <p:sldId id="403" r:id="rId60"/>
    <p:sldId id="405" r:id="rId61"/>
    <p:sldId id="410" r:id="rId62"/>
    <p:sldId id="411" r:id="rId63"/>
    <p:sldId id="416" r:id="rId64"/>
    <p:sldId id="445" r:id="rId65"/>
    <p:sldId id="446" r:id="rId66"/>
    <p:sldId id="417" r:id="rId67"/>
    <p:sldId id="422" r:id="rId68"/>
    <p:sldId id="427" r:id="rId69"/>
    <p:sldId id="423" r:id="rId70"/>
    <p:sldId id="431" r:id="rId71"/>
    <p:sldId id="447" r:id="rId72"/>
    <p:sldId id="344" r:id="rId73"/>
    <p:sldId id="345"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8" d="100"/>
          <a:sy n="108" d="100"/>
        </p:scale>
        <p:origin x="-1704" y="-78"/>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0F2F935-E74E-4C0B-813D-3B720D7CD461}" type="doc">
      <dgm:prSet loTypeId="urn:microsoft.com/office/officeart/2005/8/layout/radial5" loCatId="relationship" qsTypeId="urn:microsoft.com/office/officeart/2005/8/quickstyle/3d3#1" qsCatId="3D" csTypeId="urn:microsoft.com/office/officeart/2005/8/colors/accent0_1#1" csCatId="mainScheme"/>
      <dgm:spPr/>
      <dgm:t>
        <a:bodyPr/>
        <a:lstStyle/>
        <a:p>
          <a:endParaRPr lang="zh-CN" altLang="en-US"/>
        </a:p>
      </dgm:t>
    </dgm:pt>
    <dgm:pt modelId="{11D854A0-AF91-43BC-A274-F9640B9A4636}">
      <dgm:prSet/>
      <dgm:spPr/>
      <dgm:t>
        <a:bodyPr/>
        <a:lstStyle/>
        <a:p>
          <a:pPr rtl="0"/>
          <a:r>
            <a:rPr lang="zh-CN" smtClean="0"/>
            <a:t>平衡运动</a:t>
          </a:r>
          <a:endParaRPr lang="zh-CN"/>
        </a:p>
      </dgm:t>
    </dgm:pt>
    <dgm:pt modelId="{61044180-04A1-4103-9758-A2B5EC9D16EA}" type="parTrans" cxnId="{D9766B86-B065-4948-9BEA-413FC6E0E928}">
      <dgm:prSet/>
      <dgm:spPr/>
      <dgm:t>
        <a:bodyPr/>
        <a:lstStyle/>
        <a:p>
          <a:endParaRPr lang="zh-CN" altLang="en-US"/>
        </a:p>
      </dgm:t>
    </dgm:pt>
    <dgm:pt modelId="{ABAA663D-B6E1-4960-ABE2-D915C41E1523}" type="sibTrans" cxnId="{D9766B86-B065-4948-9BEA-413FC6E0E928}">
      <dgm:prSet/>
      <dgm:spPr/>
      <dgm:t>
        <a:bodyPr/>
        <a:lstStyle/>
        <a:p>
          <a:endParaRPr lang="zh-CN" altLang="en-US"/>
        </a:p>
      </dgm:t>
    </dgm:pt>
    <dgm:pt modelId="{BDC03A04-237A-4A1A-90CC-E4CB1CD40E1A}">
      <dgm:prSet/>
      <dgm:spPr/>
      <dgm:t>
        <a:bodyPr/>
        <a:lstStyle/>
        <a:p>
          <a:pPr rtl="0"/>
          <a:r>
            <a:rPr lang="zh-CN" dirty="0" smtClean="0"/>
            <a:t>地转风</a:t>
          </a:r>
          <a:endParaRPr lang="zh-CN" dirty="0"/>
        </a:p>
      </dgm:t>
    </dgm:pt>
    <dgm:pt modelId="{6D93FCC1-6323-4D89-AD65-90512C7F229E}" type="parTrans" cxnId="{84DB1433-055F-4264-9A5B-AC2C81F15C85}">
      <dgm:prSet/>
      <dgm:spPr/>
      <dgm:t>
        <a:bodyPr/>
        <a:lstStyle/>
        <a:p>
          <a:endParaRPr lang="zh-CN" altLang="en-US"/>
        </a:p>
      </dgm:t>
    </dgm:pt>
    <dgm:pt modelId="{3FEBB50D-FFFD-40F8-B6DB-6FE2636D75D6}" type="sibTrans" cxnId="{84DB1433-055F-4264-9A5B-AC2C81F15C85}">
      <dgm:prSet/>
      <dgm:spPr/>
      <dgm:t>
        <a:bodyPr/>
        <a:lstStyle/>
        <a:p>
          <a:endParaRPr lang="zh-CN" altLang="en-US"/>
        </a:p>
      </dgm:t>
    </dgm:pt>
    <dgm:pt modelId="{CA54F0B1-BB36-4859-B2C6-7FB7F3B35195}">
      <dgm:prSet/>
      <dgm:spPr/>
      <dgm:t>
        <a:bodyPr/>
        <a:lstStyle/>
        <a:p>
          <a:pPr rtl="0"/>
          <a:r>
            <a:rPr lang="zh-CN" smtClean="0"/>
            <a:t>梯度风</a:t>
          </a:r>
          <a:endParaRPr lang="zh-CN"/>
        </a:p>
      </dgm:t>
    </dgm:pt>
    <dgm:pt modelId="{2CCBB436-CE88-4B7D-AC34-840A5D451F7D}" type="parTrans" cxnId="{BF094661-B892-4680-AAF7-8FD768102D1E}">
      <dgm:prSet/>
      <dgm:spPr/>
      <dgm:t>
        <a:bodyPr/>
        <a:lstStyle/>
        <a:p>
          <a:endParaRPr lang="zh-CN" altLang="en-US"/>
        </a:p>
      </dgm:t>
    </dgm:pt>
    <dgm:pt modelId="{36B4229C-AA70-47DB-9885-AF2B1F6A4785}" type="sibTrans" cxnId="{BF094661-B892-4680-AAF7-8FD768102D1E}">
      <dgm:prSet/>
      <dgm:spPr/>
      <dgm:t>
        <a:bodyPr/>
        <a:lstStyle/>
        <a:p>
          <a:endParaRPr lang="zh-CN" altLang="en-US"/>
        </a:p>
      </dgm:t>
    </dgm:pt>
    <dgm:pt modelId="{329FAD1B-5FFE-483E-A515-93172D726777}">
      <dgm:prSet/>
      <dgm:spPr/>
      <dgm:t>
        <a:bodyPr/>
        <a:lstStyle/>
        <a:p>
          <a:pPr rtl="0"/>
          <a:r>
            <a:rPr lang="zh-CN" smtClean="0"/>
            <a:t>旋衡风</a:t>
          </a:r>
          <a:endParaRPr lang="zh-CN"/>
        </a:p>
      </dgm:t>
    </dgm:pt>
    <dgm:pt modelId="{258225E0-C80C-45E5-AD3C-1187CCD9DB6C}" type="parTrans" cxnId="{041D85DA-A727-4C09-9535-554DD89BADC8}">
      <dgm:prSet/>
      <dgm:spPr/>
      <dgm:t>
        <a:bodyPr/>
        <a:lstStyle/>
        <a:p>
          <a:endParaRPr lang="zh-CN" altLang="en-US"/>
        </a:p>
      </dgm:t>
    </dgm:pt>
    <dgm:pt modelId="{9F9AFB17-090A-41AD-AB05-8D39DEE48F48}" type="sibTrans" cxnId="{041D85DA-A727-4C09-9535-554DD89BADC8}">
      <dgm:prSet/>
      <dgm:spPr/>
      <dgm:t>
        <a:bodyPr/>
        <a:lstStyle/>
        <a:p>
          <a:endParaRPr lang="zh-CN" altLang="en-US"/>
        </a:p>
      </dgm:t>
    </dgm:pt>
    <dgm:pt modelId="{06869DBC-D417-43AC-8FD4-10D69BA65D35}">
      <dgm:prSet/>
      <dgm:spPr/>
      <dgm:t>
        <a:bodyPr/>
        <a:lstStyle/>
        <a:p>
          <a:pPr rtl="0"/>
          <a:r>
            <a:rPr lang="zh-CN" dirty="0" smtClean="0"/>
            <a:t>热成风</a:t>
          </a:r>
          <a:endParaRPr lang="zh-CN" dirty="0"/>
        </a:p>
      </dgm:t>
    </dgm:pt>
    <dgm:pt modelId="{46FB912B-F2DB-44D8-ACBA-62578AC12097}" type="parTrans" cxnId="{263B8C33-615C-4FF1-A3FC-DB77FA8CEED8}">
      <dgm:prSet/>
      <dgm:spPr/>
      <dgm:t>
        <a:bodyPr/>
        <a:lstStyle/>
        <a:p>
          <a:endParaRPr lang="zh-CN" altLang="en-US"/>
        </a:p>
      </dgm:t>
    </dgm:pt>
    <dgm:pt modelId="{A03D61EF-6A27-4900-BAC8-152DE95CA016}" type="sibTrans" cxnId="{263B8C33-615C-4FF1-A3FC-DB77FA8CEED8}">
      <dgm:prSet/>
      <dgm:spPr/>
      <dgm:t>
        <a:bodyPr/>
        <a:lstStyle/>
        <a:p>
          <a:endParaRPr lang="zh-CN" altLang="en-US"/>
        </a:p>
      </dgm:t>
    </dgm:pt>
    <dgm:pt modelId="{31455341-5313-410D-B260-BF2FB2ECF4F3}" type="pres">
      <dgm:prSet presAssocID="{F0F2F935-E74E-4C0B-813D-3B720D7CD461}" presName="Name0" presStyleCnt="0">
        <dgm:presLayoutVars>
          <dgm:chMax val="1"/>
          <dgm:dir/>
          <dgm:animLvl val="ctr"/>
          <dgm:resizeHandles val="exact"/>
        </dgm:presLayoutVars>
      </dgm:prSet>
      <dgm:spPr/>
      <dgm:t>
        <a:bodyPr/>
        <a:lstStyle/>
        <a:p>
          <a:endParaRPr lang="zh-CN" altLang="en-US"/>
        </a:p>
      </dgm:t>
    </dgm:pt>
    <dgm:pt modelId="{B3B3DC1E-94C9-445C-A3C3-486A5DBA04E9}" type="pres">
      <dgm:prSet presAssocID="{11D854A0-AF91-43BC-A274-F9640B9A4636}" presName="centerShape" presStyleLbl="node0" presStyleIdx="0" presStyleCnt="1"/>
      <dgm:spPr/>
      <dgm:t>
        <a:bodyPr/>
        <a:lstStyle/>
        <a:p>
          <a:endParaRPr lang="zh-CN" altLang="en-US"/>
        </a:p>
      </dgm:t>
    </dgm:pt>
    <dgm:pt modelId="{E8C80A24-3F80-4D69-B81A-8BE172F736C4}" type="pres">
      <dgm:prSet presAssocID="{6D93FCC1-6323-4D89-AD65-90512C7F229E}" presName="parTrans" presStyleLbl="sibTrans2D1" presStyleIdx="0" presStyleCnt="4"/>
      <dgm:spPr/>
      <dgm:t>
        <a:bodyPr/>
        <a:lstStyle/>
        <a:p>
          <a:endParaRPr lang="zh-CN" altLang="en-US"/>
        </a:p>
      </dgm:t>
    </dgm:pt>
    <dgm:pt modelId="{EE0EB06D-23C6-43B9-AC01-508BAB84CFBE}" type="pres">
      <dgm:prSet presAssocID="{6D93FCC1-6323-4D89-AD65-90512C7F229E}" presName="connectorText" presStyleLbl="sibTrans2D1" presStyleIdx="0" presStyleCnt="4"/>
      <dgm:spPr/>
      <dgm:t>
        <a:bodyPr/>
        <a:lstStyle/>
        <a:p>
          <a:endParaRPr lang="zh-CN" altLang="en-US"/>
        </a:p>
      </dgm:t>
    </dgm:pt>
    <dgm:pt modelId="{2615FD09-0F78-4B13-8940-03C32840F91B}" type="pres">
      <dgm:prSet presAssocID="{BDC03A04-237A-4A1A-90CC-E4CB1CD40E1A}" presName="node" presStyleLbl="node1" presStyleIdx="0" presStyleCnt="4">
        <dgm:presLayoutVars>
          <dgm:bulletEnabled val="1"/>
        </dgm:presLayoutVars>
      </dgm:prSet>
      <dgm:spPr/>
      <dgm:t>
        <a:bodyPr/>
        <a:lstStyle/>
        <a:p>
          <a:endParaRPr lang="zh-CN" altLang="en-US"/>
        </a:p>
      </dgm:t>
    </dgm:pt>
    <dgm:pt modelId="{D9908694-438C-4C60-8D83-9473AC05FD69}" type="pres">
      <dgm:prSet presAssocID="{2CCBB436-CE88-4B7D-AC34-840A5D451F7D}" presName="parTrans" presStyleLbl="sibTrans2D1" presStyleIdx="1" presStyleCnt="4"/>
      <dgm:spPr/>
      <dgm:t>
        <a:bodyPr/>
        <a:lstStyle/>
        <a:p>
          <a:endParaRPr lang="zh-CN" altLang="en-US"/>
        </a:p>
      </dgm:t>
    </dgm:pt>
    <dgm:pt modelId="{FD50D4D7-C78D-4272-AC55-9215CB65E6B8}" type="pres">
      <dgm:prSet presAssocID="{2CCBB436-CE88-4B7D-AC34-840A5D451F7D}" presName="connectorText" presStyleLbl="sibTrans2D1" presStyleIdx="1" presStyleCnt="4"/>
      <dgm:spPr/>
      <dgm:t>
        <a:bodyPr/>
        <a:lstStyle/>
        <a:p>
          <a:endParaRPr lang="zh-CN" altLang="en-US"/>
        </a:p>
      </dgm:t>
    </dgm:pt>
    <dgm:pt modelId="{02F0B3C7-5D25-420C-9B0B-E3066C4C88A3}" type="pres">
      <dgm:prSet presAssocID="{CA54F0B1-BB36-4859-B2C6-7FB7F3B35195}" presName="node" presStyleLbl="node1" presStyleIdx="1" presStyleCnt="4">
        <dgm:presLayoutVars>
          <dgm:bulletEnabled val="1"/>
        </dgm:presLayoutVars>
      </dgm:prSet>
      <dgm:spPr/>
      <dgm:t>
        <a:bodyPr/>
        <a:lstStyle/>
        <a:p>
          <a:endParaRPr lang="zh-CN" altLang="en-US"/>
        </a:p>
      </dgm:t>
    </dgm:pt>
    <dgm:pt modelId="{556DA898-1DF7-42CC-AE0A-B28F760F2D9E}" type="pres">
      <dgm:prSet presAssocID="{258225E0-C80C-45E5-AD3C-1187CCD9DB6C}" presName="parTrans" presStyleLbl="sibTrans2D1" presStyleIdx="2" presStyleCnt="4"/>
      <dgm:spPr/>
      <dgm:t>
        <a:bodyPr/>
        <a:lstStyle/>
        <a:p>
          <a:endParaRPr lang="zh-CN" altLang="en-US"/>
        </a:p>
      </dgm:t>
    </dgm:pt>
    <dgm:pt modelId="{D15183E9-C025-4431-99EB-38276602102A}" type="pres">
      <dgm:prSet presAssocID="{258225E0-C80C-45E5-AD3C-1187CCD9DB6C}" presName="connectorText" presStyleLbl="sibTrans2D1" presStyleIdx="2" presStyleCnt="4"/>
      <dgm:spPr/>
      <dgm:t>
        <a:bodyPr/>
        <a:lstStyle/>
        <a:p>
          <a:endParaRPr lang="zh-CN" altLang="en-US"/>
        </a:p>
      </dgm:t>
    </dgm:pt>
    <dgm:pt modelId="{DFE3F45A-5BD6-465E-A0CF-1ABA8C910A88}" type="pres">
      <dgm:prSet presAssocID="{329FAD1B-5FFE-483E-A515-93172D726777}" presName="node" presStyleLbl="node1" presStyleIdx="2" presStyleCnt="4">
        <dgm:presLayoutVars>
          <dgm:bulletEnabled val="1"/>
        </dgm:presLayoutVars>
      </dgm:prSet>
      <dgm:spPr/>
      <dgm:t>
        <a:bodyPr/>
        <a:lstStyle/>
        <a:p>
          <a:endParaRPr lang="zh-CN" altLang="en-US"/>
        </a:p>
      </dgm:t>
    </dgm:pt>
    <dgm:pt modelId="{C7FBAE2C-4CC1-4DEA-A031-65A21CCB3CBE}" type="pres">
      <dgm:prSet presAssocID="{46FB912B-F2DB-44D8-ACBA-62578AC12097}" presName="parTrans" presStyleLbl="sibTrans2D1" presStyleIdx="3" presStyleCnt="4"/>
      <dgm:spPr/>
      <dgm:t>
        <a:bodyPr/>
        <a:lstStyle/>
        <a:p>
          <a:endParaRPr lang="zh-CN" altLang="en-US"/>
        </a:p>
      </dgm:t>
    </dgm:pt>
    <dgm:pt modelId="{4DA4BEB3-EC5C-48B9-BEE9-D567B1FB9F27}" type="pres">
      <dgm:prSet presAssocID="{46FB912B-F2DB-44D8-ACBA-62578AC12097}" presName="connectorText" presStyleLbl="sibTrans2D1" presStyleIdx="3" presStyleCnt="4"/>
      <dgm:spPr/>
      <dgm:t>
        <a:bodyPr/>
        <a:lstStyle/>
        <a:p>
          <a:endParaRPr lang="zh-CN" altLang="en-US"/>
        </a:p>
      </dgm:t>
    </dgm:pt>
    <dgm:pt modelId="{DD415792-FC1E-40E4-A68B-1FADFB6F022F}" type="pres">
      <dgm:prSet presAssocID="{06869DBC-D417-43AC-8FD4-10D69BA65D35}" presName="node" presStyleLbl="node1" presStyleIdx="3" presStyleCnt="4">
        <dgm:presLayoutVars>
          <dgm:bulletEnabled val="1"/>
        </dgm:presLayoutVars>
      </dgm:prSet>
      <dgm:spPr/>
      <dgm:t>
        <a:bodyPr/>
        <a:lstStyle/>
        <a:p>
          <a:endParaRPr lang="zh-CN" altLang="en-US"/>
        </a:p>
      </dgm:t>
    </dgm:pt>
  </dgm:ptLst>
  <dgm:cxnLst>
    <dgm:cxn modelId="{3D6C77EC-B004-4842-A34F-919DB3A3E7B9}" type="presOf" srcId="{2CCBB436-CE88-4B7D-AC34-840A5D451F7D}" destId="{FD50D4D7-C78D-4272-AC55-9215CB65E6B8}" srcOrd="1" destOrd="0" presId="urn:microsoft.com/office/officeart/2005/8/layout/radial5"/>
    <dgm:cxn modelId="{A2FD0CEE-85F2-423A-B825-D361E8F37A49}" type="presOf" srcId="{46FB912B-F2DB-44D8-ACBA-62578AC12097}" destId="{C7FBAE2C-4CC1-4DEA-A031-65A21CCB3CBE}" srcOrd="0" destOrd="0" presId="urn:microsoft.com/office/officeart/2005/8/layout/radial5"/>
    <dgm:cxn modelId="{4D8373B5-8C4E-43AB-8CAF-4263E69EC61A}" type="presOf" srcId="{46FB912B-F2DB-44D8-ACBA-62578AC12097}" destId="{4DA4BEB3-EC5C-48B9-BEE9-D567B1FB9F27}" srcOrd="1" destOrd="0" presId="urn:microsoft.com/office/officeart/2005/8/layout/radial5"/>
    <dgm:cxn modelId="{041D85DA-A727-4C09-9535-554DD89BADC8}" srcId="{11D854A0-AF91-43BC-A274-F9640B9A4636}" destId="{329FAD1B-5FFE-483E-A515-93172D726777}" srcOrd="2" destOrd="0" parTransId="{258225E0-C80C-45E5-AD3C-1187CCD9DB6C}" sibTransId="{9F9AFB17-090A-41AD-AB05-8D39DEE48F48}"/>
    <dgm:cxn modelId="{263B8C33-615C-4FF1-A3FC-DB77FA8CEED8}" srcId="{11D854A0-AF91-43BC-A274-F9640B9A4636}" destId="{06869DBC-D417-43AC-8FD4-10D69BA65D35}" srcOrd="3" destOrd="0" parTransId="{46FB912B-F2DB-44D8-ACBA-62578AC12097}" sibTransId="{A03D61EF-6A27-4900-BAC8-152DE95CA016}"/>
    <dgm:cxn modelId="{B2176AEA-86C1-47AF-8C58-E3029F74C704}" type="presOf" srcId="{258225E0-C80C-45E5-AD3C-1187CCD9DB6C}" destId="{556DA898-1DF7-42CC-AE0A-B28F760F2D9E}" srcOrd="0" destOrd="0" presId="urn:microsoft.com/office/officeart/2005/8/layout/radial5"/>
    <dgm:cxn modelId="{9CB6544F-D77D-41C3-9BF2-3FA176EE76DD}" type="presOf" srcId="{258225E0-C80C-45E5-AD3C-1187CCD9DB6C}" destId="{D15183E9-C025-4431-99EB-38276602102A}" srcOrd="1" destOrd="0" presId="urn:microsoft.com/office/officeart/2005/8/layout/radial5"/>
    <dgm:cxn modelId="{5E7076EB-EB16-49D5-819A-FC20F405B966}" type="presOf" srcId="{6D93FCC1-6323-4D89-AD65-90512C7F229E}" destId="{E8C80A24-3F80-4D69-B81A-8BE172F736C4}" srcOrd="0" destOrd="0" presId="urn:microsoft.com/office/officeart/2005/8/layout/radial5"/>
    <dgm:cxn modelId="{B32831F6-1B68-49E9-A8ED-9660696EEAEB}" type="presOf" srcId="{06869DBC-D417-43AC-8FD4-10D69BA65D35}" destId="{DD415792-FC1E-40E4-A68B-1FADFB6F022F}" srcOrd="0" destOrd="0" presId="urn:microsoft.com/office/officeart/2005/8/layout/radial5"/>
    <dgm:cxn modelId="{DEA42617-B891-4906-B75B-B590A53A5E6B}" type="presOf" srcId="{11D854A0-AF91-43BC-A274-F9640B9A4636}" destId="{B3B3DC1E-94C9-445C-A3C3-486A5DBA04E9}" srcOrd="0" destOrd="0" presId="urn:microsoft.com/office/officeart/2005/8/layout/radial5"/>
    <dgm:cxn modelId="{154E3DD6-88B9-4389-9A3A-1353859DC256}" type="presOf" srcId="{CA54F0B1-BB36-4859-B2C6-7FB7F3B35195}" destId="{02F0B3C7-5D25-420C-9B0B-E3066C4C88A3}" srcOrd="0" destOrd="0" presId="urn:microsoft.com/office/officeart/2005/8/layout/radial5"/>
    <dgm:cxn modelId="{7927819A-17C2-4B8F-9D21-A90C9521D4AA}" type="presOf" srcId="{BDC03A04-237A-4A1A-90CC-E4CB1CD40E1A}" destId="{2615FD09-0F78-4B13-8940-03C32840F91B}" srcOrd="0" destOrd="0" presId="urn:microsoft.com/office/officeart/2005/8/layout/radial5"/>
    <dgm:cxn modelId="{B5430938-9319-46A1-A914-ABD95ABED4D7}" type="presOf" srcId="{F0F2F935-E74E-4C0B-813D-3B720D7CD461}" destId="{31455341-5313-410D-B260-BF2FB2ECF4F3}" srcOrd="0" destOrd="0" presId="urn:microsoft.com/office/officeart/2005/8/layout/radial5"/>
    <dgm:cxn modelId="{96163169-9557-4ED1-ACD4-009828815F76}" type="presOf" srcId="{6D93FCC1-6323-4D89-AD65-90512C7F229E}" destId="{EE0EB06D-23C6-43B9-AC01-508BAB84CFBE}" srcOrd="1" destOrd="0" presId="urn:microsoft.com/office/officeart/2005/8/layout/radial5"/>
    <dgm:cxn modelId="{2A9CF741-3078-4A88-B4EA-E2B267A270B3}" type="presOf" srcId="{329FAD1B-5FFE-483E-A515-93172D726777}" destId="{DFE3F45A-5BD6-465E-A0CF-1ABA8C910A88}" srcOrd="0" destOrd="0" presId="urn:microsoft.com/office/officeart/2005/8/layout/radial5"/>
    <dgm:cxn modelId="{84DB1433-055F-4264-9A5B-AC2C81F15C85}" srcId="{11D854A0-AF91-43BC-A274-F9640B9A4636}" destId="{BDC03A04-237A-4A1A-90CC-E4CB1CD40E1A}" srcOrd="0" destOrd="0" parTransId="{6D93FCC1-6323-4D89-AD65-90512C7F229E}" sibTransId="{3FEBB50D-FFFD-40F8-B6DB-6FE2636D75D6}"/>
    <dgm:cxn modelId="{FB095E52-C501-4EDF-8F92-55D8803B855A}" type="presOf" srcId="{2CCBB436-CE88-4B7D-AC34-840A5D451F7D}" destId="{D9908694-438C-4C60-8D83-9473AC05FD69}" srcOrd="0" destOrd="0" presId="urn:microsoft.com/office/officeart/2005/8/layout/radial5"/>
    <dgm:cxn modelId="{D9766B86-B065-4948-9BEA-413FC6E0E928}" srcId="{F0F2F935-E74E-4C0B-813D-3B720D7CD461}" destId="{11D854A0-AF91-43BC-A274-F9640B9A4636}" srcOrd="0" destOrd="0" parTransId="{61044180-04A1-4103-9758-A2B5EC9D16EA}" sibTransId="{ABAA663D-B6E1-4960-ABE2-D915C41E1523}"/>
    <dgm:cxn modelId="{BF094661-B892-4680-AAF7-8FD768102D1E}" srcId="{11D854A0-AF91-43BC-A274-F9640B9A4636}" destId="{CA54F0B1-BB36-4859-B2C6-7FB7F3B35195}" srcOrd="1" destOrd="0" parTransId="{2CCBB436-CE88-4B7D-AC34-840A5D451F7D}" sibTransId="{36B4229C-AA70-47DB-9885-AF2B1F6A4785}"/>
    <dgm:cxn modelId="{30C79816-8CEB-4093-96C5-A7881ECC954D}" type="presParOf" srcId="{31455341-5313-410D-B260-BF2FB2ECF4F3}" destId="{B3B3DC1E-94C9-445C-A3C3-486A5DBA04E9}" srcOrd="0" destOrd="0" presId="urn:microsoft.com/office/officeart/2005/8/layout/radial5"/>
    <dgm:cxn modelId="{3F0230ED-D3DC-4BD2-970E-44E7049A7634}" type="presParOf" srcId="{31455341-5313-410D-B260-BF2FB2ECF4F3}" destId="{E8C80A24-3F80-4D69-B81A-8BE172F736C4}" srcOrd="1" destOrd="0" presId="urn:microsoft.com/office/officeart/2005/8/layout/radial5"/>
    <dgm:cxn modelId="{6FB47567-AC3B-4F0F-8C88-1EE891DC2B02}" type="presParOf" srcId="{E8C80A24-3F80-4D69-B81A-8BE172F736C4}" destId="{EE0EB06D-23C6-43B9-AC01-508BAB84CFBE}" srcOrd="0" destOrd="0" presId="urn:microsoft.com/office/officeart/2005/8/layout/radial5"/>
    <dgm:cxn modelId="{90D9EAAE-7548-4320-975D-4603BCBC1D45}" type="presParOf" srcId="{31455341-5313-410D-B260-BF2FB2ECF4F3}" destId="{2615FD09-0F78-4B13-8940-03C32840F91B}" srcOrd="2" destOrd="0" presId="urn:microsoft.com/office/officeart/2005/8/layout/radial5"/>
    <dgm:cxn modelId="{0EAF1D7C-C7D0-4BDC-9197-AEE785DCA6AA}" type="presParOf" srcId="{31455341-5313-410D-B260-BF2FB2ECF4F3}" destId="{D9908694-438C-4C60-8D83-9473AC05FD69}" srcOrd="3" destOrd="0" presId="urn:microsoft.com/office/officeart/2005/8/layout/radial5"/>
    <dgm:cxn modelId="{68093A60-C187-4902-B1BB-A41D767B9B86}" type="presParOf" srcId="{D9908694-438C-4C60-8D83-9473AC05FD69}" destId="{FD50D4D7-C78D-4272-AC55-9215CB65E6B8}" srcOrd="0" destOrd="0" presId="urn:microsoft.com/office/officeart/2005/8/layout/radial5"/>
    <dgm:cxn modelId="{E268298C-2D57-4D12-B066-9696076CF826}" type="presParOf" srcId="{31455341-5313-410D-B260-BF2FB2ECF4F3}" destId="{02F0B3C7-5D25-420C-9B0B-E3066C4C88A3}" srcOrd="4" destOrd="0" presId="urn:microsoft.com/office/officeart/2005/8/layout/radial5"/>
    <dgm:cxn modelId="{C1763FFD-A58C-4488-81BD-FF5E89F27F66}" type="presParOf" srcId="{31455341-5313-410D-B260-BF2FB2ECF4F3}" destId="{556DA898-1DF7-42CC-AE0A-B28F760F2D9E}" srcOrd="5" destOrd="0" presId="urn:microsoft.com/office/officeart/2005/8/layout/radial5"/>
    <dgm:cxn modelId="{4EDDC60A-36A7-40AA-9E90-D9429C6EC1AF}" type="presParOf" srcId="{556DA898-1DF7-42CC-AE0A-B28F760F2D9E}" destId="{D15183E9-C025-4431-99EB-38276602102A}" srcOrd="0" destOrd="0" presId="urn:microsoft.com/office/officeart/2005/8/layout/radial5"/>
    <dgm:cxn modelId="{12700010-0E89-4E85-AD08-EE77FF7BED4B}" type="presParOf" srcId="{31455341-5313-410D-B260-BF2FB2ECF4F3}" destId="{DFE3F45A-5BD6-465E-A0CF-1ABA8C910A88}" srcOrd="6" destOrd="0" presId="urn:microsoft.com/office/officeart/2005/8/layout/radial5"/>
    <dgm:cxn modelId="{DB5D707E-0442-4919-8CCB-191F65208A95}" type="presParOf" srcId="{31455341-5313-410D-B260-BF2FB2ECF4F3}" destId="{C7FBAE2C-4CC1-4DEA-A031-65A21CCB3CBE}" srcOrd="7" destOrd="0" presId="urn:microsoft.com/office/officeart/2005/8/layout/radial5"/>
    <dgm:cxn modelId="{BD3F0C4B-203E-46C6-88C3-FC865A460D28}" type="presParOf" srcId="{C7FBAE2C-4CC1-4DEA-A031-65A21CCB3CBE}" destId="{4DA4BEB3-EC5C-48B9-BEE9-D567B1FB9F27}" srcOrd="0" destOrd="0" presId="urn:microsoft.com/office/officeart/2005/8/layout/radial5"/>
    <dgm:cxn modelId="{794B4480-4145-4E91-A128-D5F94E0BAA81}" type="presParOf" srcId="{31455341-5313-410D-B260-BF2FB2ECF4F3}" destId="{DD415792-FC1E-40E4-A68B-1FADFB6F022F}" srcOrd="8" destOrd="0" presId="urn:microsoft.com/office/officeart/2005/8/layout/radial5"/>
  </dgm:cxnLst>
  <dgm:bg/>
  <dgm:whole/>
  <dgm:extLst>
    <a:ext uri="http://schemas.microsoft.com/office/drawing/2008/diagram">
      <dsp:dataModelExt xmlns:dsp="http://schemas.microsoft.com/office/drawing/2008/diagram" xmlns=""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2F935-E74E-4C0B-813D-3B720D7CD461}" type="doc">
      <dgm:prSet loTypeId="urn:microsoft.com/office/officeart/2005/8/layout/radial5" loCatId="relationship" qsTypeId="urn:microsoft.com/office/officeart/2005/8/quickstyle/3d3#2" qsCatId="3D" csTypeId="urn:microsoft.com/office/officeart/2005/8/colors/accent0_1#2" csCatId="mainScheme"/>
      <dgm:spPr/>
      <dgm:t>
        <a:bodyPr/>
        <a:lstStyle/>
        <a:p>
          <a:endParaRPr lang="zh-CN" altLang="en-US"/>
        </a:p>
      </dgm:t>
    </dgm:pt>
    <dgm:pt modelId="{11D854A0-AF91-43BC-A274-F9640B9A4636}">
      <dgm:prSet/>
      <dgm:spPr/>
      <dgm:t>
        <a:bodyPr/>
        <a:lstStyle/>
        <a:p>
          <a:pPr rtl="0"/>
          <a:r>
            <a:rPr lang="zh-CN" smtClean="0"/>
            <a:t>平衡运动</a:t>
          </a:r>
          <a:endParaRPr lang="zh-CN"/>
        </a:p>
      </dgm:t>
    </dgm:pt>
    <dgm:pt modelId="{61044180-04A1-4103-9758-A2B5EC9D16EA}" type="parTrans" cxnId="{D9766B86-B065-4948-9BEA-413FC6E0E928}">
      <dgm:prSet/>
      <dgm:spPr/>
      <dgm:t>
        <a:bodyPr/>
        <a:lstStyle/>
        <a:p>
          <a:endParaRPr lang="zh-CN" altLang="en-US"/>
        </a:p>
      </dgm:t>
    </dgm:pt>
    <dgm:pt modelId="{ABAA663D-B6E1-4960-ABE2-D915C41E1523}" type="sibTrans" cxnId="{D9766B86-B065-4948-9BEA-413FC6E0E928}">
      <dgm:prSet/>
      <dgm:spPr/>
      <dgm:t>
        <a:bodyPr/>
        <a:lstStyle/>
        <a:p>
          <a:endParaRPr lang="zh-CN" altLang="en-US"/>
        </a:p>
      </dgm:t>
    </dgm:pt>
    <dgm:pt modelId="{BDC03A04-237A-4A1A-90CC-E4CB1CD40E1A}">
      <dgm:prSet/>
      <dgm:spPr/>
      <dgm:t>
        <a:bodyPr/>
        <a:lstStyle/>
        <a:p>
          <a:pPr rtl="0"/>
          <a:r>
            <a:rPr lang="zh-CN" dirty="0" smtClean="0"/>
            <a:t>地转风</a:t>
          </a:r>
          <a:endParaRPr lang="zh-CN" dirty="0"/>
        </a:p>
      </dgm:t>
    </dgm:pt>
    <dgm:pt modelId="{6D93FCC1-6323-4D89-AD65-90512C7F229E}" type="parTrans" cxnId="{84DB1433-055F-4264-9A5B-AC2C81F15C85}">
      <dgm:prSet/>
      <dgm:spPr/>
      <dgm:t>
        <a:bodyPr/>
        <a:lstStyle/>
        <a:p>
          <a:endParaRPr lang="zh-CN" altLang="en-US"/>
        </a:p>
      </dgm:t>
    </dgm:pt>
    <dgm:pt modelId="{3FEBB50D-FFFD-40F8-B6DB-6FE2636D75D6}" type="sibTrans" cxnId="{84DB1433-055F-4264-9A5B-AC2C81F15C85}">
      <dgm:prSet/>
      <dgm:spPr/>
      <dgm:t>
        <a:bodyPr/>
        <a:lstStyle/>
        <a:p>
          <a:endParaRPr lang="zh-CN" altLang="en-US"/>
        </a:p>
      </dgm:t>
    </dgm:pt>
    <dgm:pt modelId="{CA54F0B1-BB36-4859-B2C6-7FB7F3B35195}">
      <dgm:prSet/>
      <dgm:spPr/>
      <dgm:t>
        <a:bodyPr/>
        <a:lstStyle/>
        <a:p>
          <a:pPr rtl="0"/>
          <a:r>
            <a:rPr lang="zh-CN" smtClean="0"/>
            <a:t>梯度风</a:t>
          </a:r>
          <a:endParaRPr lang="zh-CN"/>
        </a:p>
      </dgm:t>
    </dgm:pt>
    <dgm:pt modelId="{2CCBB436-CE88-4B7D-AC34-840A5D451F7D}" type="parTrans" cxnId="{BF094661-B892-4680-AAF7-8FD768102D1E}">
      <dgm:prSet/>
      <dgm:spPr/>
      <dgm:t>
        <a:bodyPr/>
        <a:lstStyle/>
        <a:p>
          <a:endParaRPr lang="zh-CN" altLang="en-US"/>
        </a:p>
      </dgm:t>
    </dgm:pt>
    <dgm:pt modelId="{36B4229C-AA70-47DB-9885-AF2B1F6A4785}" type="sibTrans" cxnId="{BF094661-B892-4680-AAF7-8FD768102D1E}">
      <dgm:prSet/>
      <dgm:spPr/>
      <dgm:t>
        <a:bodyPr/>
        <a:lstStyle/>
        <a:p>
          <a:endParaRPr lang="zh-CN" altLang="en-US"/>
        </a:p>
      </dgm:t>
    </dgm:pt>
    <dgm:pt modelId="{329FAD1B-5FFE-483E-A515-93172D726777}">
      <dgm:prSet/>
      <dgm:spPr/>
      <dgm:t>
        <a:bodyPr/>
        <a:lstStyle/>
        <a:p>
          <a:pPr rtl="0"/>
          <a:r>
            <a:rPr lang="zh-CN" smtClean="0"/>
            <a:t>旋衡风</a:t>
          </a:r>
          <a:endParaRPr lang="zh-CN"/>
        </a:p>
      </dgm:t>
    </dgm:pt>
    <dgm:pt modelId="{258225E0-C80C-45E5-AD3C-1187CCD9DB6C}" type="parTrans" cxnId="{041D85DA-A727-4C09-9535-554DD89BADC8}">
      <dgm:prSet/>
      <dgm:spPr/>
      <dgm:t>
        <a:bodyPr/>
        <a:lstStyle/>
        <a:p>
          <a:endParaRPr lang="zh-CN" altLang="en-US"/>
        </a:p>
      </dgm:t>
    </dgm:pt>
    <dgm:pt modelId="{9F9AFB17-090A-41AD-AB05-8D39DEE48F48}" type="sibTrans" cxnId="{041D85DA-A727-4C09-9535-554DD89BADC8}">
      <dgm:prSet/>
      <dgm:spPr/>
      <dgm:t>
        <a:bodyPr/>
        <a:lstStyle/>
        <a:p>
          <a:endParaRPr lang="zh-CN" altLang="en-US"/>
        </a:p>
      </dgm:t>
    </dgm:pt>
    <dgm:pt modelId="{06869DBC-D417-43AC-8FD4-10D69BA65D35}">
      <dgm:prSet/>
      <dgm:spPr/>
      <dgm:t>
        <a:bodyPr/>
        <a:lstStyle/>
        <a:p>
          <a:pPr rtl="0"/>
          <a:r>
            <a:rPr lang="zh-CN" dirty="0" smtClean="0"/>
            <a:t>热成风</a:t>
          </a:r>
          <a:endParaRPr lang="zh-CN" dirty="0"/>
        </a:p>
      </dgm:t>
    </dgm:pt>
    <dgm:pt modelId="{46FB912B-F2DB-44D8-ACBA-62578AC12097}" type="parTrans" cxnId="{263B8C33-615C-4FF1-A3FC-DB77FA8CEED8}">
      <dgm:prSet/>
      <dgm:spPr/>
      <dgm:t>
        <a:bodyPr/>
        <a:lstStyle/>
        <a:p>
          <a:endParaRPr lang="zh-CN" altLang="en-US"/>
        </a:p>
      </dgm:t>
    </dgm:pt>
    <dgm:pt modelId="{A03D61EF-6A27-4900-BAC8-152DE95CA016}" type="sibTrans" cxnId="{263B8C33-615C-4FF1-A3FC-DB77FA8CEED8}">
      <dgm:prSet/>
      <dgm:spPr/>
      <dgm:t>
        <a:bodyPr/>
        <a:lstStyle/>
        <a:p>
          <a:endParaRPr lang="zh-CN" altLang="en-US"/>
        </a:p>
      </dgm:t>
    </dgm:pt>
    <dgm:pt modelId="{31455341-5313-410D-B260-BF2FB2ECF4F3}" type="pres">
      <dgm:prSet presAssocID="{F0F2F935-E74E-4C0B-813D-3B720D7CD461}" presName="Name0" presStyleCnt="0">
        <dgm:presLayoutVars>
          <dgm:chMax val="1"/>
          <dgm:dir/>
          <dgm:animLvl val="ctr"/>
          <dgm:resizeHandles val="exact"/>
        </dgm:presLayoutVars>
      </dgm:prSet>
      <dgm:spPr/>
      <dgm:t>
        <a:bodyPr/>
        <a:lstStyle/>
        <a:p>
          <a:endParaRPr lang="zh-CN" altLang="en-US"/>
        </a:p>
      </dgm:t>
    </dgm:pt>
    <dgm:pt modelId="{B3B3DC1E-94C9-445C-A3C3-486A5DBA04E9}" type="pres">
      <dgm:prSet presAssocID="{11D854A0-AF91-43BC-A274-F9640B9A4636}" presName="centerShape" presStyleLbl="node0" presStyleIdx="0" presStyleCnt="1"/>
      <dgm:spPr/>
      <dgm:t>
        <a:bodyPr/>
        <a:lstStyle/>
        <a:p>
          <a:endParaRPr lang="zh-CN" altLang="en-US"/>
        </a:p>
      </dgm:t>
    </dgm:pt>
    <dgm:pt modelId="{E8C80A24-3F80-4D69-B81A-8BE172F736C4}" type="pres">
      <dgm:prSet presAssocID="{6D93FCC1-6323-4D89-AD65-90512C7F229E}" presName="parTrans" presStyleLbl="sibTrans2D1" presStyleIdx="0" presStyleCnt="4"/>
      <dgm:spPr/>
      <dgm:t>
        <a:bodyPr/>
        <a:lstStyle/>
        <a:p>
          <a:endParaRPr lang="zh-CN" altLang="en-US"/>
        </a:p>
      </dgm:t>
    </dgm:pt>
    <dgm:pt modelId="{EE0EB06D-23C6-43B9-AC01-508BAB84CFBE}" type="pres">
      <dgm:prSet presAssocID="{6D93FCC1-6323-4D89-AD65-90512C7F229E}" presName="connectorText" presStyleLbl="sibTrans2D1" presStyleIdx="0" presStyleCnt="4"/>
      <dgm:spPr/>
      <dgm:t>
        <a:bodyPr/>
        <a:lstStyle/>
        <a:p>
          <a:endParaRPr lang="zh-CN" altLang="en-US"/>
        </a:p>
      </dgm:t>
    </dgm:pt>
    <dgm:pt modelId="{2615FD09-0F78-4B13-8940-03C32840F91B}" type="pres">
      <dgm:prSet presAssocID="{BDC03A04-237A-4A1A-90CC-E4CB1CD40E1A}" presName="node" presStyleLbl="node1" presStyleIdx="0" presStyleCnt="4">
        <dgm:presLayoutVars>
          <dgm:bulletEnabled val="1"/>
        </dgm:presLayoutVars>
      </dgm:prSet>
      <dgm:spPr/>
      <dgm:t>
        <a:bodyPr/>
        <a:lstStyle/>
        <a:p>
          <a:endParaRPr lang="zh-CN" altLang="en-US"/>
        </a:p>
      </dgm:t>
    </dgm:pt>
    <dgm:pt modelId="{D9908694-438C-4C60-8D83-9473AC05FD69}" type="pres">
      <dgm:prSet presAssocID="{2CCBB436-CE88-4B7D-AC34-840A5D451F7D}" presName="parTrans" presStyleLbl="sibTrans2D1" presStyleIdx="1" presStyleCnt="4"/>
      <dgm:spPr/>
      <dgm:t>
        <a:bodyPr/>
        <a:lstStyle/>
        <a:p>
          <a:endParaRPr lang="zh-CN" altLang="en-US"/>
        </a:p>
      </dgm:t>
    </dgm:pt>
    <dgm:pt modelId="{FD50D4D7-C78D-4272-AC55-9215CB65E6B8}" type="pres">
      <dgm:prSet presAssocID="{2CCBB436-CE88-4B7D-AC34-840A5D451F7D}" presName="connectorText" presStyleLbl="sibTrans2D1" presStyleIdx="1" presStyleCnt="4"/>
      <dgm:spPr/>
      <dgm:t>
        <a:bodyPr/>
        <a:lstStyle/>
        <a:p>
          <a:endParaRPr lang="zh-CN" altLang="en-US"/>
        </a:p>
      </dgm:t>
    </dgm:pt>
    <dgm:pt modelId="{02F0B3C7-5D25-420C-9B0B-E3066C4C88A3}" type="pres">
      <dgm:prSet presAssocID="{CA54F0B1-BB36-4859-B2C6-7FB7F3B35195}" presName="node" presStyleLbl="node1" presStyleIdx="1" presStyleCnt="4">
        <dgm:presLayoutVars>
          <dgm:bulletEnabled val="1"/>
        </dgm:presLayoutVars>
      </dgm:prSet>
      <dgm:spPr/>
      <dgm:t>
        <a:bodyPr/>
        <a:lstStyle/>
        <a:p>
          <a:endParaRPr lang="zh-CN" altLang="en-US"/>
        </a:p>
      </dgm:t>
    </dgm:pt>
    <dgm:pt modelId="{556DA898-1DF7-42CC-AE0A-B28F760F2D9E}" type="pres">
      <dgm:prSet presAssocID="{258225E0-C80C-45E5-AD3C-1187CCD9DB6C}" presName="parTrans" presStyleLbl="sibTrans2D1" presStyleIdx="2" presStyleCnt="4"/>
      <dgm:spPr/>
      <dgm:t>
        <a:bodyPr/>
        <a:lstStyle/>
        <a:p>
          <a:endParaRPr lang="zh-CN" altLang="en-US"/>
        </a:p>
      </dgm:t>
    </dgm:pt>
    <dgm:pt modelId="{D15183E9-C025-4431-99EB-38276602102A}" type="pres">
      <dgm:prSet presAssocID="{258225E0-C80C-45E5-AD3C-1187CCD9DB6C}" presName="connectorText" presStyleLbl="sibTrans2D1" presStyleIdx="2" presStyleCnt="4"/>
      <dgm:spPr/>
      <dgm:t>
        <a:bodyPr/>
        <a:lstStyle/>
        <a:p>
          <a:endParaRPr lang="zh-CN" altLang="en-US"/>
        </a:p>
      </dgm:t>
    </dgm:pt>
    <dgm:pt modelId="{DFE3F45A-5BD6-465E-A0CF-1ABA8C910A88}" type="pres">
      <dgm:prSet presAssocID="{329FAD1B-5FFE-483E-A515-93172D726777}" presName="node" presStyleLbl="node1" presStyleIdx="2" presStyleCnt="4">
        <dgm:presLayoutVars>
          <dgm:bulletEnabled val="1"/>
        </dgm:presLayoutVars>
      </dgm:prSet>
      <dgm:spPr/>
      <dgm:t>
        <a:bodyPr/>
        <a:lstStyle/>
        <a:p>
          <a:endParaRPr lang="zh-CN" altLang="en-US"/>
        </a:p>
      </dgm:t>
    </dgm:pt>
    <dgm:pt modelId="{C7FBAE2C-4CC1-4DEA-A031-65A21CCB3CBE}" type="pres">
      <dgm:prSet presAssocID="{46FB912B-F2DB-44D8-ACBA-62578AC12097}" presName="parTrans" presStyleLbl="sibTrans2D1" presStyleIdx="3" presStyleCnt="4"/>
      <dgm:spPr/>
      <dgm:t>
        <a:bodyPr/>
        <a:lstStyle/>
        <a:p>
          <a:endParaRPr lang="zh-CN" altLang="en-US"/>
        </a:p>
      </dgm:t>
    </dgm:pt>
    <dgm:pt modelId="{4DA4BEB3-EC5C-48B9-BEE9-D567B1FB9F27}" type="pres">
      <dgm:prSet presAssocID="{46FB912B-F2DB-44D8-ACBA-62578AC12097}" presName="connectorText" presStyleLbl="sibTrans2D1" presStyleIdx="3" presStyleCnt="4"/>
      <dgm:spPr/>
      <dgm:t>
        <a:bodyPr/>
        <a:lstStyle/>
        <a:p>
          <a:endParaRPr lang="zh-CN" altLang="en-US"/>
        </a:p>
      </dgm:t>
    </dgm:pt>
    <dgm:pt modelId="{DD415792-FC1E-40E4-A68B-1FADFB6F022F}" type="pres">
      <dgm:prSet presAssocID="{06869DBC-D417-43AC-8FD4-10D69BA65D35}" presName="node" presStyleLbl="node1" presStyleIdx="3" presStyleCnt="4">
        <dgm:presLayoutVars>
          <dgm:bulletEnabled val="1"/>
        </dgm:presLayoutVars>
      </dgm:prSet>
      <dgm:spPr/>
      <dgm:t>
        <a:bodyPr/>
        <a:lstStyle/>
        <a:p>
          <a:endParaRPr lang="zh-CN" altLang="en-US"/>
        </a:p>
      </dgm:t>
    </dgm:pt>
  </dgm:ptLst>
  <dgm:cxnLst>
    <dgm:cxn modelId="{D39EA17E-4E95-4D87-9D2A-61276529EFD4}" type="presOf" srcId="{F0F2F935-E74E-4C0B-813D-3B720D7CD461}" destId="{31455341-5313-410D-B260-BF2FB2ECF4F3}" srcOrd="0" destOrd="0" presId="urn:microsoft.com/office/officeart/2005/8/layout/radial5"/>
    <dgm:cxn modelId="{041D85DA-A727-4C09-9535-554DD89BADC8}" srcId="{11D854A0-AF91-43BC-A274-F9640B9A4636}" destId="{329FAD1B-5FFE-483E-A515-93172D726777}" srcOrd="2" destOrd="0" parTransId="{258225E0-C80C-45E5-AD3C-1187CCD9DB6C}" sibTransId="{9F9AFB17-090A-41AD-AB05-8D39DEE48F48}"/>
    <dgm:cxn modelId="{9CD75B18-DB72-4274-8912-50706B02B68E}" type="presOf" srcId="{258225E0-C80C-45E5-AD3C-1187CCD9DB6C}" destId="{D15183E9-C025-4431-99EB-38276602102A}" srcOrd="1" destOrd="0" presId="urn:microsoft.com/office/officeart/2005/8/layout/radial5"/>
    <dgm:cxn modelId="{263B8C33-615C-4FF1-A3FC-DB77FA8CEED8}" srcId="{11D854A0-AF91-43BC-A274-F9640B9A4636}" destId="{06869DBC-D417-43AC-8FD4-10D69BA65D35}" srcOrd="3" destOrd="0" parTransId="{46FB912B-F2DB-44D8-ACBA-62578AC12097}" sibTransId="{A03D61EF-6A27-4900-BAC8-152DE95CA016}"/>
    <dgm:cxn modelId="{D2229525-4E12-417D-8C4A-88C56A79B2E0}" type="presOf" srcId="{2CCBB436-CE88-4B7D-AC34-840A5D451F7D}" destId="{D9908694-438C-4C60-8D83-9473AC05FD69}" srcOrd="0" destOrd="0" presId="urn:microsoft.com/office/officeart/2005/8/layout/radial5"/>
    <dgm:cxn modelId="{9471B330-AC1A-45EB-9D0C-C185F32B1A88}" type="presOf" srcId="{329FAD1B-5FFE-483E-A515-93172D726777}" destId="{DFE3F45A-5BD6-465E-A0CF-1ABA8C910A88}" srcOrd="0" destOrd="0" presId="urn:microsoft.com/office/officeart/2005/8/layout/radial5"/>
    <dgm:cxn modelId="{E8929AFF-87EB-43B3-9556-3E83D78341E5}" type="presOf" srcId="{258225E0-C80C-45E5-AD3C-1187CCD9DB6C}" destId="{556DA898-1DF7-42CC-AE0A-B28F760F2D9E}" srcOrd="0" destOrd="0" presId="urn:microsoft.com/office/officeart/2005/8/layout/radial5"/>
    <dgm:cxn modelId="{AF009D78-F28F-43B9-9793-F94E9CB42AC7}" type="presOf" srcId="{6D93FCC1-6323-4D89-AD65-90512C7F229E}" destId="{E8C80A24-3F80-4D69-B81A-8BE172F736C4}" srcOrd="0" destOrd="0" presId="urn:microsoft.com/office/officeart/2005/8/layout/radial5"/>
    <dgm:cxn modelId="{14CD78B6-5E4A-4E53-A246-54904D73D7EC}" type="presOf" srcId="{2CCBB436-CE88-4B7D-AC34-840A5D451F7D}" destId="{FD50D4D7-C78D-4272-AC55-9215CB65E6B8}" srcOrd="1" destOrd="0" presId="urn:microsoft.com/office/officeart/2005/8/layout/radial5"/>
    <dgm:cxn modelId="{C16D076E-2A3C-459C-BD3D-5844047CEE02}" type="presOf" srcId="{6D93FCC1-6323-4D89-AD65-90512C7F229E}" destId="{EE0EB06D-23C6-43B9-AC01-508BAB84CFBE}" srcOrd="1" destOrd="0" presId="urn:microsoft.com/office/officeart/2005/8/layout/radial5"/>
    <dgm:cxn modelId="{B82C6764-2763-488D-8F4C-8CFA1AD89DBE}" type="presOf" srcId="{11D854A0-AF91-43BC-A274-F9640B9A4636}" destId="{B3B3DC1E-94C9-445C-A3C3-486A5DBA04E9}" srcOrd="0" destOrd="0" presId="urn:microsoft.com/office/officeart/2005/8/layout/radial5"/>
    <dgm:cxn modelId="{77AEBE15-6335-43C7-AB34-1ABE846BFD6F}" type="presOf" srcId="{CA54F0B1-BB36-4859-B2C6-7FB7F3B35195}" destId="{02F0B3C7-5D25-420C-9B0B-E3066C4C88A3}" srcOrd="0" destOrd="0" presId="urn:microsoft.com/office/officeart/2005/8/layout/radial5"/>
    <dgm:cxn modelId="{83F71A74-4E26-41B7-A433-38EEA79A9FE9}" type="presOf" srcId="{06869DBC-D417-43AC-8FD4-10D69BA65D35}" destId="{DD415792-FC1E-40E4-A68B-1FADFB6F022F}" srcOrd="0" destOrd="0" presId="urn:microsoft.com/office/officeart/2005/8/layout/radial5"/>
    <dgm:cxn modelId="{84DB1433-055F-4264-9A5B-AC2C81F15C85}" srcId="{11D854A0-AF91-43BC-A274-F9640B9A4636}" destId="{BDC03A04-237A-4A1A-90CC-E4CB1CD40E1A}" srcOrd="0" destOrd="0" parTransId="{6D93FCC1-6323-4D89-AD65-90512C7F229E}" sibTransId="{3FEBB50D-FFFD-40F8-B6DB-6FE2636D75D6}"/>
    <dgm:cxn modelId="{000E680E-4A79-4548-BD9A-6EFCEF6737C2}" type="presOf" srcId="{46FB912B-F2DB-44D8-ACBA-62578AC12097}" destId="{C7FBAE2C-4CC1-4DEA-A031-65A21CCB3CBE}" srcOrd="0" destOrd="0" presId="urn:microsoft.com/office/officeart/2005/8/layout/radial5"/>
    <dgm:cxn modelId="{D9766B86-B065-4948-9BEA-413FC6E0E928}" srcId="{F0F2F935-E74E-4C0B-813D-3B720D7CD461}" destId="{11D854A0-AF91-43BC-A274-F9640B9A4636}" srcOrd="0" destOrd="0" parTransId="{61044180-04A1-4103-9758-A2B5EC9D16EA}" sibTransId="{ABAA663D-B6E1-4960-ABE2-D915C41E1523}"/>
    <dgm:cxn modelId="{BF094661-B892-4680-AAF7-8FD768102D1E}" srcId="{11D854A0-AF91-43BC-A274-F9640B9A4636}" destId="{CA54F0B1-BB36-4859-B2C6-7FB7F3B35195}" srcOrd="1" destOrd="0" parTransId="{2CCBB436-CE88-4B7D-AC34-840A5D451F7D}" sibTransId="{36B4229C-AA70-47DB-9885-AF2B1F6A4785}"/>
    <dgm:cxn modelId="{052A18E9-DD04-4B9F-B1B8-DB1FDFD6FCB6}" type="presOf" srcId="{BDC03A04-237A-4A1A-90CC-E4CB1CD40E1A}" destId="{2615FD09-0F78-4B13-8940-03C32840F91B}" srcOrd="0" destOrd="0" presId="urn:microsoft.com/office/officeart/2005/8/layout/radial5"/>
    <dgm:cxn modelId="{94361AD4-9A6A-4382-B431-E0F0FF716C7B}" type="presOf" srcId="{46FB912B-F2DB-44D8-ACBA-62578AC12097}" destId="{4DA4BEB3-EC5C-48B9-BEE9-D567B1FB9F27}" srcOrd="1" destOrd="0" presId="urn:microsoft.com/office/officeart/2005/8/layout/radial5"/>
    <dgm:cxn modelId="{396D3EFB-0954-4182-9C9B-8377070BC2DD}" type="presParOf" srcId="{31455341-5313-410D-B260-BF2FB2ECF4F3}" destId="{B3B3DC1E-94C9-445C-A3C3-486A5DBA04E9}" srcOrd="0" destOrd="0" presId="urn:microsoft.com/office/officeart/2005/8/layout/radial5"/>
    <dgm:cxn modelId="{11B89E4C-1D0E-4D55-8B23-8AD1807FF689}" type="presParOf" srcId="{31455341-5313-410D-B260-BF2FB2ECF4F3}" destId="{E8C80A24-3F80-4D69-B81A-8BE172F736C4}" srcOrd="1" destOrd="0" presId="urn:microsoft.com/office/officeart/2005/8/layout/radial5"/>
    <dgm:cxn modelId="{F7960241-67AE-49FD-B66B-16545DB39085}" type="presParOf" srcId="{E8C80A24-3F80-4D69-B81A-8BE172F736C4}" destId="{EE0EB06D-23C6-43B9-AC01-508BAB84CFBE}" srcOrd="0" destOrd="0" presId="urn:microsoft.com/office/officeart/2005/8/layout/radial5"/>
    <dgm:cxn modelId="{7E735A64-259E-4BEC-B6A8-6F4E525F282C}" type="presParOf" srcId="{31455341-5313-410D-B260-BF2FB2ECF4F3}" destId="{2615FD09-0F78-4B13-8940-03C32840F91B}" srcOrd="2" destOrd="0" presId="urn:microsoft.com/office/officeart/2005/8/layout/radial5"/>
    <dgm:cxn modelId="{845DE1BC-A202-469B-8362-CF974D3A1895}" type="presParOf" srcId="{31455341-5313-410D-B260-BF2FB2ECF4F3}" destId="{D9908694-438C-4C60-8D83-9473AC05FD69}" srcOrd="3" destOrd="0" presId="urn:microsoft.com/office/officeart/2005/8/layout/radial5"/>
    <dgm:cxn modelId="{AC7974F9-3E34-4261-A5AE-E5F9C8009704}" type="presParOf" srcId="{D9908694-438C-4C60-8D83-9473AC05FD69}" destId="{FD50D4D7-C78D-4272-AC55-9215CB65E6B8}" srcOrd="0" destOrd="0" presId="urn:microsoft.com/office/officeart/2005/8/layout/radial5"/>
    <dgm:cxn modelId="{7D37C22F-2713-42D3-A3EA-F42EA1938F1C}" type="presParOf" srcId="{31455341-5313-410D-B260-BF2FB2ECF4F3}" destId="{02F0B3C7-5D25-420C-9B0B-E3066C4C88A3}" srcOrd="4" destOrd="0" presId="urn:microsoft.com/office/officeart/2005/8/layout/radial5"/>
    <dgm:cxn modelId="{F0A1AA52-0133-477A-AEA8-23DD33E9A1AA}" type="presParOf" srcId="{31455341-5313-410D-B260-BF2FB2ECF4F3}" destId="{556DA898-1DF7-42CC-AE0A-B28F760F2D9E}" srcOrd="5" destOrd="0" presId="urn:microsoft.com/office/officeart/2005/8/layout/radial5"/>
    <dgm:cxn modelId="{8D493F18-19BB-4F58-9F9A-B556572795B6}" type="presParOf" srcId="{556DA898-1DF7-42CC-AE0A-B28F760F2D9E}" destId="{D15183E9-C025-4431-99EB-38276602102A}" srcOrd="0" destOrd="0" presId="urn:microsoft.com/office/officeart/2005/8/layout/radial5"/>
    <dgm:cxn modelId="{04FA6178-3171-4B04-B5C0-65F515E86B20}" type="presParOf" srcId="{31455341-5313-410D-B260-BF2FB2ECF4F3}" destId="{DFE3F45A-5BD6-465E-A0CF-1ABA8C910A88}" srcOrd="6" destOrd="0" presId="urn:microsoft.com/office/officeart/2005/8/layout/radial5"/>
    <dgm:cxn modelId="{6263181D-77C1-4DA3-9D61-0B6E9AD49536}" type="presParOf" srcId="{31455341-5313-410D-B260-BF2FB2ECF4F3}" destId="{C7FBAE2C-4CC1-4DEA-A031-65A21CCB3CBE}" srcOrd="7" destOrd="0" presId="urn:microsoft.com/office/officeart/2005/8/layout/radial5"/>
    <dgm:cxn modelId="{77B92E55-979D-4188-9037-997B6E34E445}" type="presParOf" srcId="{C7FBAE2C-4CC1-4DEA-A031-65A21CCB3CBE}" destId="{4DA4BEB3-EC5C-48B9-BEE9-D567B1FB9F27}" srcOrd="0" destOrd="0" presId="urn:microsoft.com/office/officeart/2005/8/layout/radial5"/>
    <dgm:cxn modelId="{3922CD8E-8BA9-4609-BA88-01908EBF028C}" type="presParOf" srcId="{31455341-5313-410D-B260-BF2FB2ECF4F3}" destId="{DD415792-FC1E-40E4-A68B-1FADFB6F022F}" srcOrd="8" destOrd="0" presId="urn:microsoft.com/office/officeart/2005/8/layout/radial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3DC1E-94C9-445C-A3C3-486A5DBA04E9}">
      <dsp:nvSpPr>
        <dsp:cNvPr id="0" name=""/>
        <dsp:cNvSpPr/>
      </dsp:nvSpPr>
      <dsp:spPr>
        <a:xfrm>
          <a:off x="1484528" y="1151042"/>
          <a:ext cx="820677" cy="820677"/>
        </a:xfrm>
        <a:prstGeom prst="ellipse">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平衡运动</a:t>
          </a:r>
          <a:endParaRPr lang="zh-CN" sz="1700" kern="1200"/>
        </a:p>
      </dsp:txBody>
      <dsp:txXfrm>
        <a:off x="1604713" y="1271227"/>
        <a:ext cx="580307" cy="580307"/>
      </dsp:txXfrm>
    </dsp:sp>
    <dsp:sp modelId="{E8C80A24-3F80-4D69-B81A-8BE172F736C4}">
      <dsp:nvSpPr>
        <dsp:cNvPr id="0" name=""/>
        <dsp:cNvSpPr/>
      </dsp:nvSpPr>
      <dsp:spPr>
        <a:xfrm rot="16200000">
          <a:off x="1808137" y="852796"/>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834156" y="934621"/>
        <a:ext cx="121421" cy="167418"/>
      </dsp:txXfrm>
    </dsp:sp>
    <dsp:sp modelId="{2615FD09-0F78-4B13-8940-03C32840F91B}">
      <dsp:nvSpPr>
        <dsp:cNvPr id="0" name=""/>
        <dsp:cNvSpPr/>
      </dsp:nvSpPr>
      <dsp:spPr>
        <a:xfrm>
          <a:off x="1484528" y="3084"/>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dirty="0" smtClean="0"/>
            <a:t>地转风</a:t>
          </a:r>
          <a:endParaRPr lang="zh-CN" sz="1700" kern="1200" dirty="0"/>
        </a:p>
      </dsp:txBody>
      <dsp:txXfrm>
        <a:off x="1604713" y="123269"/>
        <a:ext cx="580307" cy="580307"/>
      </dsp:txXfrm>
    </dsp:sp>
    <dsp:sp modelId="{D9908694-438C-4C60-8D83-9473AC05FD69}">
      <dsp:nvSpPr>
        <dsp:cNvPr id="0" name=""/>
        <dsp:cNvSpPr/>
      </dsp:nvSpPr>
      <dsp:spPr>
        <a:xfrm>
          <a:off x="2377207" y="142186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377207" y="1477671"/>
        <a:ext cx="121421" cy="167418"/>
      </dsp:txXfrm>
    </dsp:sp>
    <dsp:sp modelId="{02F0B3C7-5D25-420C-9B0B-E3066C4C88A3}">
      <dsp:nvSpPr>
        <dsp:cNvPr id="0" name=""/>
        <dsp:cNvSpPr/>
      </dsp:nvSpPr>
      <dsp:spPr>
        <a:xfrm>
          <a:off x="2632486" y="1151042"/>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梯度风</a:t>
          </a:r>
          <a:endParaRPr lang="zh-CN" sz="1700" kern="1200"/>
        </a:p>
      </dsp:txBody>
      <dsp:txXfrm>
        <a:off x="2752671" y="1271227"/>
        <a:ext cx="580307" cy="580307"/>
      </dsp:txXfrm>
    </dsp:sp>
    <dsp:sp modelId="{556DA898-1DF7-42CC-AE0A-B28F760F2D9E}">
      <dsp:nvSpPr>
        <dsp:cNvPr id="0" name=""/>
        <dsp:cNvSpPr/>
      </dsp:nvSpPr>
      <dsp:spPr>
        <a:xfrm rot="5400000">
          <a:off x="1808137" y="199093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834156" y="2020723"/>
        <a:ext cx="121421" cy="167418"/>
      </dsp:txXfrm>
    </dsp:sp>
    <dsp:sp modelId="{DFE3F45A-5BD6-465E-A0CF-1ABA8C910A88}">
      <dsp:nvSpPr>
        <dsp:cNvPr id="0" name=""/>
        <dsp:cNvSpPr/>
      </dsp:nvSpPr>
      <dsp:spPr>
        <a:xfrm>
          <a:off x="1484528" y="2299000"/>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旋衡风</a:t>
          </a:r>
          <a:endParaRPr lang="zh-CN" sz="1700" kern="1200"/>
        </a:p>
      </dsp:txBody>
      <dsp:txXfrm>
        <a:off x="1604713" y="2419185"/>
        <a:ext cx="580307" cy="580307"/>
      </dsp:txXfrm>
    </dsp:sp>
    <dsp:sp modelId="{C7FBAE2C-4CC1-4DEA-A031-65A21CCB3CBE}">
      <dsp:nvSpPr>
        <dsp:cNvPr id="0" name=""/>
        <dsp:cNvSpPr/>
      </dsp:nvSpPr>
      <dsp:spPr>
        <a:xfrm rot="10800000">
          <a:off x="1239067" y="142186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291104" y="1477671"/>
        <a:ext cx="121421" cy="167418"/>
      </dsp:txXfrm>
    </dsp:sp>
    <dsp:sp modelId="{DD415792-FC1E-40E4-A68B-1FADFB6F022F}">
      <dsp:nvSpPr>
        <dsp:cNvPr id="0" name=""/>
        <dsp:cNvSpPr/>
      </dsp:nvSpPr>
      <dsp:spPr>
        <a:xfrm>
          <a:off x="336570" y="1151042"/>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dirty="0" smtClean="0"/>
            <a:t>热成风</a:t>
          </a:r>
          <a:endParaRPr lang="zh-CN" sz="1700" kern="1200" dirty="0"/>
        </a:p>
      </dsp:txBody>
      <dsp:txXfrm>
        <a:off x="456755" y="1271227"/>
        <a:ext cx="580307" cy="580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3DC1E-94C9-445C-A3C3-486A5DBA04E9}">
      <dsp:nvSpPr>
        <dsp:cNvPr id="0" name=""/>
        <dsp:cNvSpPr/>
      </dsp:nvSpPr>
      <dsp:spPr>
        <a:xfrm>
          <a:off x="1484528" y="1151042"/>
          <a:ext cx="820677" cy="820677"/>
        </a:xfrm>
        <a:prstGeom prst="ellipse">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平衡运动</a:t>
          </a:r>
          <a:endParaRPr lang="zh-CN" sz="1700" kern="1200"/>
        </a:p>
      </dsp:txBody>
      <dsp:txXfrm>
        <a:off x="1604713" y="1271227"/>
        <a:ext cx="580307" cy="580307"/>
      </dsp:txXfrm>
    </dsp:sp>
    <dsp:sp modelId="{E8C80A24-3F80-4D69-B81A-8BE172F736C4}">
      <dsp:nvSpPr>
        <dsp:cNvPr id="0" name=""/>
        <dsp:cNvSpPr/>
      </dsp:nvSpPr>
      <dsp:spPr>
        <a:xfrm rot="16200000">
          <a:off x="1808137" y="852796"/>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834156" y="934621"/>
        <a:ext cx="121421" cy="167418"/>
      </dsp:txXfrm>
    </dsp:sp>
    <dsp:sp modelId="{2615FD09-0F78-4B13-8940-03C32840F91B}">
      <dsp:nvSpPr>
        <dsp:cNvPr id="0" name=""/>
        <dsp:cNvSpPr/>
      </dsp:nvSpPr>
      <dsp:spPr>
        <a:xfrm>
          <a:off x="1484528" y="3084"/>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dirty="0" smtClean="0"/>
            <a:t>地转风</a:t>
          </a:r>
          <a:endParaRPr lang="zh-CN" sz="1700" kern="1200" dirty="0"/>
        </a:p>
      </dsp:txBody>
      <dsp:txXfrm>
        <a:off x="1604713" y="123269"/>
        <a:ext cx="580307" cy="580307"/>
      </dsp:txXfrm>
    </dsp:sp>
    <dsp:sp modelId="{D9908694-438C-4C60-8D83-9473AC05FD69}">
      <dsp:nvSpPr>
        <dsp:cNvPr id="0" name=""/>
        <dsp:cNvSpPr/>
      </dsp:nvSpPr>
      <dsp:spPr>
        <a:xfrm>
          <a:off x="2377207" y="142186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377207" y="1477671"/>
        <a:ext cx="121421" cy="167418"/>
      </dsp:txXfrm>
    </dsp:sp>
    <dsp:sp modelId="{02F0B3C7-5D25-420C-9B0B-E3066C4C88A3}">
      <dsp:nvSpPr>
        <dsp:cNvPr id="0" name=""/>
        <dsp:cNvSpPr/>
      </dsp:nvSpPr>
      <dsp:spPr>
        <a:xfrm>
          <a:off x="2632486" y="1151042"/>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梯度风</a:t>
          </a:r>
          <a:endParaRPr lang="zh-CN" sz="1700" kern="1200"/>
        </a:p>
      </dsp:txBody>
      <dsp:txXfrm>
        <a:off x="2752671" y="1271227"/>
        <a:ext cx="580307" cy="580307"/>
      </dsp:txXfrm>
    </dsp:sp>
    <dsp:sp modelId="{556DA898-1DF7-42CC-AE0A-B28F760F2D9E}">
      <dsp:nvSpPr>
        <dsp:cNvPr id="0" name=""/>
        <dsp:cNvSpPr/>
      </dsp:nvSpPr>
      <dsp:spPr>
        <a:xfrm rot="5400000">
          <a:off x="1808137" y="199093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834156" y="2020723"/>
        <a:ext cx="121421" cy="167418"/>
      </dsp:txXfrm>
    </dsp:sp>
    <dsp:sp modelId="{DFE3F45A-5BD6-465E-A0CF-1ABA8C910A88}">
      <dsp:nvSpPr>
        <dsp:cNvPr id="0" name=""/>
        <dsp:cNvSpPr/>
      </dsp:nvSpPr>
      <dsp:spPr>
        <a:xfrm>
          <a:off x="1484528" y="2299000"/>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smtClean="0"/>
            <a:t>旋衡风</a:t>
          </a:r>
          <a:endParaRPr lang="zh-CN" sz="1700" kern="1200"/>
        </a:p>
      </dsp:txBody>
      <dsp:txXfrm>
        <a:off x="1604713" y="2419185"/>
        <a:ext cx="580307" cy="580307"/>
      </dsp:txXfrm>
    </dsp:sp>
    <dsp:sp modelId="{C7FBAE2C-4CC1-4DEA-A031-65A21CCB3CBE}">
      <dsp:nvSpPr>
        <dsp:cNvPr id="0" name=""/>
        <dsp:cNvSpPr/>
      </dsp:nvSpPr>
      <dsp:spPr>
        <a:xfrm rot="10800000">
          <a:off x="1239067" y="1421865"/>
          <a:ext cx="173458" cy="279030"/>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291104" y="1477671"/>
        <a:ext cx="121421" cy="167418"/>
      </dsp:txXfrm>
    </dsp:sp>
    <dsp:sp modelId="{DD415792-FC1E-40E4-A68B-1FADFB6F022F}">
      <dsp:nvSpPr>
        <dsp:cNvPr id="0" name=""/>
        <dsp:cNvSpPr/>
      </dsp:nvSpPr>
      <dsp:spPr>
        <a:xfrm>
          <a:off x="336570" y="1151042"/>
          <a:ext cx="820677" cy="820677"/>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sz="1700" kern="1200" dirty="0" smtClean="0"/>
            <a:t>热成风</a:t>
          </a:r>
          <a:endParaRPr lang="zh-CN" sz="1700" kern="1200" dirty="0"/>
        </a:p>
      </dsp:txBody>
      <dsp:txXfrm>
        <a:off x="456755" y="1271227"/>
        <a:ext cx="580307" cy="58030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2">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2.wmf"/><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4.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52.wmf"/><Relationship Id="rId1" Type="http://schemas.openxmlformats.org/officeDocument/2006/relationships/image" Target="../media/image5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6.wmf"/><Relationship Id="rId1" Type="http://schemas.openxmlformats.org/officeDocument/2006/relationships/image" Target="../media/image5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2.wmf"/><Relationship Id="rId1" Type="http://schemas.openxmlformats.org/officeDocument/2006/relationships/image" Target="../media/image4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4.wmf"/><Relationship Id="rId1" Type="http://schemas.openxmlformats.org/officeDocument/2006/relationships/image" Target="../media/image4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52.wmf"/><Relationship Id="rId1" Type="http://schemas.openxmlformats.org/officeDocument/2006/relationships/image" Target="../media/image5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60.wmf"/><Relationship Id="rId1" Type="http://schemas.openxmlformats.org/officeDocument/2006/relationships/image" Target="../media/image5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6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7.wmf"/><Relationship Id="rId1" Type="http://schemas.openxmlformats.org/officeDocument/2006/relationships/image" Target="../media/image6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6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4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emf"/><Relationship Id="rId4" Type="http://schemas.openxmlformats.org/officeDocument/2006/relationships/image" Target="../media/image9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10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89.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微软雅黑" panose="020B0503020204020204" pitchFamily="34" charset="-122"/>
              </a:defRPr>
            </a:lvl1pPr>
          </a:lstStyle>
          <a:p>
            <a:fld id="{A89A5BA2-17AF-43AE-9408-B1DAC6036233}" type="datetimeFigureOut">
              <a:rPr lang="zh-CN" altLang="en-US" smtClean="0"/>
              <a:pPr/>
              <a:t>2024/11/14</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微软雅黑" panose="020B0503020204020204" pitchFamily="34" charset="-122"/>
              </a:defRPr>
            </a:lvl1pPr>
          </a:lstStyle>
          <a:p>
            <a:fld id="{CACED8F9-269D-4873-8CFC-A5D0A7DD1A42}"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1</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5</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6</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7</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11</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48</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lgn="ctr">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DF72E-9FE5-429F-91AD-B59394577185}" type="slidenum">
              <a:rPr lang="zh-CN" altLang="en-US" smtClean="0"/>
              <a:pPr/>
              <a:t>‹#›</a:t>
            </a:fld>
            <a:endParaRPr lang="zh-CN" altLang="en-US"/>
          </a:p>
        </p:txBody>
      </p:sp>
      <p:cxnSp>
        <p:nvCxnSpPr>
          <p:cNvPr id="7" name="直接连接符 6"/>
          <p:cNvCxnSpPr/>
          <p:nvPr userDrawn="1"/>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大）">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DF72E-9FE5-429F-91AD-B59394577185}" type="slidenum">
              <a:rPr lang="zh-CN" altLang="en-US" smtClean="0"/>
              <a:pPr/>
              <a:t>‹#›</a:t>
            </a:fld>
            <a:endParaRPr lang="zh-CN" altLang="en-US"/>
          </a:p>
        </p:txBody>
      </p:sp>
      <p:cxnSp>
        <p:nvCxnSpPr>
          <p:cNvPr id="8" name="直接连接符 7"/>
          <p:cNvCxnSpPr/>
          <p:nvPr userDrawn="1"/>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仅标题（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400"/>
            </a:lvl1pPr>
          </a:lstStyle>
          <a:p>
            <a:r>
              <a:rPr lang="zh-CN" altLang="en-US" noProof="1"/>
              <a:t>单击此处编辑母版标题样式</a:t>
            </a:r>
          </a:p>
        </p:txBody>
      </p:sp>
      <p:cxnSp>
        <p:nvCxnSpPr>
          <p:cNvPr id="6" name="直接连接符 5"/>
          <p:cNvCxnSpPr/>
          <p:nvPr userDrawn="1"/>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 name="灯片编号占位符 5"/>
          <p:cNvSpPr>
            <a:spLocks noGrp="1"/>
          </p:cNvSpPr>
          <p:nvPr>
            <p:ph type="sldNum" sz="quarter" idx="4"/>
          </p:nvPr>
        </p:nvSpPr>
        <p:spPr>
          <a:xfrm>
            <a:off x="7784646" y="6373993"/>
            <a:ext cx="917121"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E5BDF72E-9FE5-429F-91AD-B59394577185}" type="slidenum">
              <a:rPr lang="zh-CN" altLang="en-US" smtClean="0"/>
              <a:pPr/>
              <a:t>‹#›</a:t>
            </a:fld>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BDF72E-9FE5-429F-91AD-B59394577185}"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无页码">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53278" y="6245203"/>
            <a:ext cx="2896082" cy="524738"/>
          </a:xfrm>
          <a:prstGeom prst="rect">
            <a:avLst/>
          </a:prstGeom>
        </p:spPr>
      </p:pic>
      <p:sp>
        <p:nvSpPr>
          <p:cNvPr id="2" name="标题占位符 1"/>
          <p:cNvSpPr>
            <a:spLocks noGrp="1"/>
          </p:cNvSpPr>
          <p:nvPr>
            <p:ph type="title"/>
          </p:nvPr>
        </p:nvSpPr>
        <p:spPr>
          <a:xfrm>
            <a:off x="457200" y="274639"/>
            <a:ext cx="8229600" cy="639762"/>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57200" y="1033440"/>
            <a:ext cx="8229600" cy="5092724"/>
          </a:xfrm>
          <a:prstGeom prst="rect">
            <a:avLst/>
          </a:prstGeom>
          <a:ln>
            <a:noFill/>
          </a:ln>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352548" y="6393541"/>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页脚占位符 4"/>
          <p:cNvSpPr>
            <a:spLocks noGrp="1"/>
          </p:cNvSpPr>
          <p:nvPr>
            <p:ph type="ftr" sz="quarter" idx="3"/>
          </p:nvPr>
        </p:nvSpPr>
        <p:spPr>
          <a:xfrm>
            <a:off x="3728360" y="6402612"/>
            <a:ext cx="1596997"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7784646" y="6373993"/>
            <a:ext cx="917121"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E5BDF72E-9FE5-429F-91AD-B59394577185}"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spcBef>
          <a:spcPct val="0"/>
        </a:spcBef>
        <a:buNone/>
        <a:defRPr sz="3200" b="1" kern="1200">
          <a:solidFill>
            <a:schemeClr val="tx2"/>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l"/>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Wingdings" panose="05000000000000000000" pitchFamily="2" charset="2"/>
        <a:buChar char="l"/>
        <a:defRPr sz="2800" kern="1200">
          <a:solidFill>
            <a:srgbClr val="00206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Wingdings" panose="05000000000000000000" pitchFamily="2" charset="2"/>
        <a:buChar char="l"/>
        <a:defRPr sz="2400" kern="1200">
          <a:solidFill>
            <a:srgbClr val="C00000"/>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oleObject" Target="../embeddings/oleObject10.bin"/><Relationship Id="rId4" Type="http://schemas.openxmlformats.org/officeDocument/2006/relationships/oleObject" Target="../embeddings/oleObject4.bin"/><Relationship Id="rId9"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6.v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31.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5.xml"/><Relationship Id="rId1" Type="http://schemas.openxmlformats.org/officeDocument/2006/relationships/vmlDrawing" Target="../drawings/vmlDrawing10.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5.xml"/><Relationship Id="rId1" Type="http://schemas.openxmlformats.org/officeDocument/2006/relationships/vmlDrawing" Target="../drawings/vmlDrawing12.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oleObject" Target="../embeddings/oleObject43.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oleObject" Target="../embeddings/oleObject45.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16.vml"/><Relationship Id="rId4" Type="http://schemas.openxmlformats.org/officeDocument/2006/relationships/oleObject" Target="../embeddings/oleObject47.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7.v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oleObject" Target="../embeddings/oleObject54.bin"/><Relationship Id="rId4" Type="http://schemas.openxmlformats.org/officeDocument/2006/relationships/oleObject" Target="../embeddings/oleObject53.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5.xml"/><Relationship Id="rId1" Type="http://schemas.openxmlformats.org/officeDocument/2006/relationships/vmlDrawing" Target="../drawings/vmlDrawing21.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4.xml"/><Relationship Id="rId1" Type="http://schemas.openxmlformats.org/officeDocument/2006/relationships/vmlDrawing" Target="../drawings/vmlDrawing22.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oleObject" Target="../embeddings/oleObject62.bin"/><Relationship Id="rId4" Type="http://schemas.openxmlformats.org/officeDocument/2006/relationships/oleObject" Target="../embeddings/oleObject6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24.vml"/><Relationship Id="rId4" Type="http://schemas.openxmlformats.org/officeDocument/2006/relationships/oleObject" Target="../embeddings/oleObject64.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28.v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30.v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31.vml"/><Relationship Id="rId5" Type="http://schemas.openxmlformats.org/officeDocument/2006/relationships/oleObject" Target="../embeddings/oleObject79.bin"/><Relationship Id="rId4" Type="http://schemas.openxmlformats.org/officeDocument/2006/relationships/oleObject" Target="../embeddings/oleObject78.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4.xml"/><Relationship Id="rId1" Type="http://schemas.openxmlformats.org/officeDocument/2006/relationships/vmlDrawing" Target="../drawings/vmlDrawing32.vml"/><Relationship Id="rId4" Type="http://schemas.openxmlformats.org/officeDocument/2006/relationships/oleObject" Target="../embeddings/oleObject8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oleObject" Target="../embeddings/oleObject8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34.vml"/><Relationship Id="rId5" Type="http://schemas.openxmlformats.org/officeDocument/2006/relationships/oleObject" Target="../embeddings/oleObject86.bin"/><Relationship Id="rId4" Type="http://schemas.openxmlformats.org/officeDocument/2006/relationships/oleObject" Target="../embeddings/oleObject8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35.vml"/><Relationship Id="rId4" Type="http://schemas.openxmlformats.org/officeDocument/2006/relationships/oleObject" Target="../embeddings/oleObject87.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4.xml"/><Relationship Id="rId1" Type="http://schemas.openxmlformats.org/officeDocument/2006/relationships/vmlDrawing" Target="../drawings/vmlDrawing36.vml"/><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oleObject" Target="../embeddings/oleObject94.bin"/><Relationship Id="rId5" Type="http://schemas.openxmlformats.org/officeDocument/2006/relationships/oleObject" Target="../embeddings/oleObject93.bin"/><Relationship Id="rId4" Type="http://schemas.openxmlformats.org/officeDocument/2006/relationships/oleObject" Target="../embeddings/oleObject92.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oleObject" Target="../embeddings/oleObject98.bin"/><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gif"/><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slideLayout" Target="../slideLayouts/slideLayout4.xml"/><Relationship Id="rId1" Type="http://schemas.openxmlformats.org/officeDocument/2006/relationships/vmlDrawing" Target="../drawings/vmlDrawing39.vml"/><Relationship Id="rId4" Type="http://schemas.openxmlformats.org/officeDocument/2006/relationships/oleObject" Target="../embeddings/oleObject99.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4.xml"/><Relationship Id="rId1" Type="http://schemas.openxmlformats.org/officeDocument/2006/relationships/vmlDrawing" Target="../drawings/vmlDrawing40.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4.xml"/><Relationship Id="rId1" Type="http://schemas.openxmlformats.org/officeDocument/2006/relationships/vmlDrawing" Target="../drawings/vmlDrawing41.vml"/></Relationships>
</file>

<file path=ppt/slides/_rels/slide5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4.xml"/><Relationship Id="rId1" Type="http://schemas.openxmlformats.org/officeDocument/2006/relationships/vmlDrawing" Target="../drawings/vmlDrawing42.vml"/><Relationship Id="rId5" Type="http://schemas.openxmlformats.org/officeDocument/2006/relationships/oleObject" Target="../embeddings/oleObject104.bin"/><Relationship Id="rId4" Type="http://schemas.openxmlformats.org/officeDocument/2006/relationships/oleObject" Target="../embeddings/oleObject103.bin"/></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4.xml"/><Relationship Id="rId1" Type="http://schemas.openxmlformats.org/officeDocument/2006/relationships/vmlDrawing" Target="../drawings/vmlDrawing43.vml"/><Relationship Id="rId4" Type="http://schemas.openxmlformats.org/officeDocument/2006/relationships/oleObject" Target="../embeddings/oleObject10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4.xml"/><Relationship Id="rId1" Type="http://schemas.openxmlformats.org/officeDocument/2006/relationships/vmlDrawing" Target="../drawings/vmlDrawing44.v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oleObject" Target="../embeddings/oleObject110.bin"/><Relationship Id="rId5" Type="http://schemas.openxmlformats.org/officeDocument/2006/relationships/oleObject" Target="../embeddings/oleObject109.bin"/><Relationship Id="rId4" Type="http://schemas.openxmlformats.org/officeDocument/2006/relationships/oleObject" Target="../embeddings/oleObject108.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5.xml"/><Relationship Id="rId1" Type="http://schemas.openxmlformats.org/officeDocument/2006/relationships/vmlDrawing" Target="../drawings/vmlDrawing46.vml"/><Relationship Id="rId5" Type="http://schemas.openxmlformats.org/officeDocument/2006/relationships/oleObject" Target="../embeddings/oleObject113.bin"/><Relationship Id="rId4" Type="http://schemas.openxmlformats.org/officeDocument/2006/relationships/oleObject" Target="../embeddings/oleObject112.bin"/></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4.xml"/><Relationship Id="rId1" Type="http://schemas.openxmlformats.org/officeDocument/2006/relationships/vmlDrawing" Target="../drawings/vmlDrawing47.vml"/><Relationship Id="rId4" Type="http://schemas.openxmlformats.org/officeDocument/2006/relationships/oleObject" Target="../embeddings/oleObject114.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4.xml"/><Relationship Id="rId1" Type="http://schemas.openxmlformats.org/officeDocument/2006/relationships/vmlDrawing" Target="../drawings/vmlDrawing48.v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49.v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7.bin"/><Relationship Id="rId7" Type="http://schemas.openxmlformats.org/officeDocument/2006/relationships/oleObject" Target="../embeddings/oleObject118.bin"/><Relationship Id="rId2" Type="http://schemas.openxmlformats.org/officeDocument/2006/relationships/slideLayout" Target="../slideLayouts/slideLayout5.xml"/><Relationship Id="rId1" Type="http://schemas.openxmlformats.org/officeDocument/2006/relationships/vmlDrawing" Target="../drawings/vmlDrawing50.v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5.xml"/><Relationship Id="rId1" Type="http://schemas.openxmlformats.org/officeDocument/2006/relationships/vmlDrawing" Target="../drawings/vmlDrawing51.vml"/><Relationship Id="rId5" Type="http://schemas.openxmlformats.org/officeDocument/2006/relationships/oleObject" Target="../embeddings/oleObject121.bin"/><Relationship Id="rId4" Type="http://schemas.openxmlformats.org/officeDocument/2006/relationships/oleObject" Target="../embeddings/oleObject12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4.xml"/><Relationship Id="rId1" Type="http://schemas.openxmlformats.org/officeDocument/2006/relationships/vmlDrawing" Target="../drawings/vmlDrawing52.vml"/><Relationship Id="rId6" Type="http://schemas.openxmlformats.org/officeDocument/2006/relationships/oleObject" Target="../embeddings/oleObject125.bin"/><Relationship Id="rId5" Type="http://schemas.openxmlformats.org/officeDocument/2006/relationships/oleObject" Target="../embeddings/oleObject124.bin"/><Relationship Id="rId4" Type="http://schemas.openxmlformats.org/officeDocument/2006/relationships/oleObject" Target="../embeddings/oleObject123.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4.xml"/><Relationship Id="rId1" Type="http://schemas.openxmlformats.org/officeDocument/2006/relationships/vmlDrawing" Target="../drawings/vmlDrawing53.vml"/></Relationships>
</file>

<file path=ppt/slides/_rels/slide7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slideLayout" Target="../slideLayouts/slideLayout4.xml"/><Relationship Id="rId1" Type="http://schemas.openxmlformats.org/officeDocument/2006/relationships/vmlDrawing" Target="../drawings/vmlDrawing54.v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oleObject" Target="../embeddings/oleObject127.bin"/></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oleObject" Target="../embeddings/oleObject128.bin"/><Relationship Id="rId9" Type="http://schemas.microsoft.com/office/2007/relationships/diagramDrawing" Target="../diagrams/drawing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3636" y="1159674"/>
            <a:ext cx="7482780" cy="1800200"/>
          </a:xfrm>
          <a:noFill/>
          <a:ln>
            <a:noFill/>
          </a:ln>
        </p:spPr>
        <p:style>
          <a:lnRef idx="2">
            <a:schemeClr val="accent1"/>
          </a:lnRef>
          <a:fillRef idx="1">
            <a:schemeClr val="lt1"/>
          </a:fillRef>
          <a:effectRef idx="0">
            <a:schemeClr val="accent1"/>
          </a:effectRef>
          <a:fontRef idx="minor">
            <a:schemeClr val="dk1"/>
          </a:fontRef>
        </p:style>
        <p:txBody>
          <a:bodyPr>
            <a:normAutofit/>
          </a:bodyPr>
          <a:lstStyle/>
          <a:p>
            <a:r>
              <a:rPr lang="zh-CN" altLang="en-US" b="0" dirty="0">
                <a:latin typeface="Arial" panose="020B0604020202020204" pitchFamily="34" charset="0"/>
                <a:ea typeface="微软雅黑" panose="020B0503020204020204" pitchFamily="34" charset="-122"/>
              </a:rPr>
              <a:t>大气流体力学</a:t>
            </a:r>
            <a:r>
              <a:rPr lang="en-US" altLang="zh-CN" b="0" dirty="0">
                <a:latin typeface="Arial" panose="020B0604020202020204" pitchFamily="34" charset="0"/>
                <a:ea typeface="微软雅黑" panose="020B0503020204020204" pitchFamily="34" charset="-122"/>
              </a:rPr>
              <a:t/>
            </a:r>
            <a:br>
              <a:rPr lang="en-US" altLang="zh-CN" b="0" dirty="0">
                <a:latin typeface="Arial" panose="020B0604020202020204" pitchFamily="34" charset="0"/>
                <a:ea typeface="微软雅黑" panose="020B0503020204020204" pitchFamily="34" charset="-122"/>
              </a:rPr>
            </a:br>
            <a:r>
              <a:rPr lang="en-US" altLang="zh-CN" b="0" dirty="0">
                <a:latin typeface="Arial" panose="020B0604020202020204" pitchFamily="34" charset="0"/>
                <a:ea typeface="微软雅黑" panose="020B0503020204020204" pitchFamily="34" charset="-122"/>
              </a:rPr>
              <a:t>Mechanics of the Atmospheric Fluids</a:t>
            </a:r>
            <a:endParaRPr lang="zh-CN" altLang="en-US" sz="2400" b="0" dirty="0">
              <a:latin typeface="Arial" panose="020B0604020202020204" pitchFamily="34" charset="0"/>
              <a:ea typeface="微软雅黑" panose="020B0503020204020204" pitchFamily="34" charset="-122"/>
            </a:endParaRPr>
          </a:p>
        </p:txBody>
      </p:sp>
      <p:sp>
        <p:nvSpPr>
          <p:cNvPr id="6" name="矩形 5"/>
          <p:cNvSpPr/>
          <p:nvPr/>
        </p:nvSpPr>
        <p:spPr>
          <a:xfrm>
            <a:off x="3152505" y="6229686"/>
            <a:ext cx="5914151"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i="1" dirty="0">
                <a:solidFill>
                  <a:schemeClr val="bg1">
                    <a:lumMod val="50000"/>
                  </a:schemeClr>
                </a:solidFill>
                <a:latin typeface="Arial" panose="020B0604020202020204" pitchFamily="34" charset="0"/>
                <a:ea typeface="微软雅黑" panose="020B0503020204020204" pitchFamily="34" charset="-122"/>
              </a:rPr>
              <a:t>If you can't explain it simply, you don't understand it well enough.</a:t>
            </a:r>
          </a:p>
          <a:p>
            <a:pPr algn="r"/>
            <a:r>
              <a:rPr lang="en-US" altLang="zh-CN" sz="1400" i="1" dirty="0">
                <a:solidFill>
                  <a:schemeClr val="bg1">
                    <a:lumMod val="50000"/>
                  </a:schemeClr>
                </a:solidFill>
                <a:latin typeface="Arial" panose="020B0604020202020204" pitchFamily="34" charset="0"/>
                <a:ea typeface="微软雅黑" panose="020B0503020204020204" pitchFamily="34" charset="-122"/>
              </a:rPr>
              <a:t>------Albert Einstein</a:t>
            </a:r>
          </a:p>
        </p:txBody>
      </p:sp>
      <p:sp>
        <p:nvSpPr>
          <p:cNvPr id="22" name="文本框 21"/>
          <p:cNvSpPr txBox="1"/>
          <p:nvPr/>
        </p:nvSpPr>
        <p:spPr>
          <a:xfrm>
            <a:off x="2326934" y="3236248"/>
            <a:ext cx="467628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第</a:t>
            </a:r>
            <a:r>
              <a:rPr lang="zh-CN" altLang="en-US" sz="2400" dirty="0">
                <a:latin typeface="微软雅黑" panose="020B0503020204020204" pitchFamily="34" charset="-122"/>
                <a:ea typeface="微软雅黑" panose="020B0503020204020204" pitchFamily="34" charset="-122"/>
              </a:rPr>
              <a:t>四</a:t>
            </a:r>
            <a:r>
              <a:rPr lang="zh-CN" altLang="en-US" sz="2400" dirty="0" smtClean="0">
                <a:latin typeface="微软雅黑" panose="020B0503020204020204" pitchFamily="34" charset="-122"/>
                <a:ea typeface="微软雅黑" panose="020B0503020204020204" pitchFamily="34" charset="-122"/>
              </a:rPr>
              <a:t>章 尺度</a:t>
            </a:r>
            <a:r>
              <a:rPr lang="zh-CN" altLang="en-US" sz="2400" dirty="0">
                <a:latin typeface="微软雅黑" panose="020B0503020204020204" pitchFamily="34" charset="-122"/>
                <a:ea typeface="微软雅黑" panose="020B0503020204020204" pitchFamily="34" charset="-122"/>
              </a:rPr>
              <a:t>分析与方程组的简化</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E5BDF72E-9FE5-429F-91AD-B59394577185}" type="slidenum">
              <a:rPr lang="zh-CN" altLang="en-US" smtClean="0"/>
              <a:pPr/>
              <a:t>10</a:t>
            </a:fld>
            <a:endParaRPr lang="zh-CN" altLang="en-US"/>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23185" y="1010438"/>
            <a:ext cx="4204848" cy="36376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0290" name="Picture 2" descr="http://image.nmc.cn/product/2016/11/30/WESA/medium/SEVP_NMC_WESA_SFER_EGH_ACWP_L50_P9_20161129120000000.bmp?v=148044146575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4617" y="1010438"/>
            <a:ext cx="4097383" cy="354471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图文框 5"/>
          <p:cNvSpPr/>
          <p:nvPr/>
        </p:nvSpPr>
        <p:spPr>
          <a:xfrm>
            <a:off x="288758" y="96250"/>
            <a:ext cx="654518" cy="6737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a:solidFill>
            <a:schemeClr val="bg1"/>
          </a:solidFill>
        </p:spPr>
        <p:txBody>
          <a:bodyPr/>
          <a:lstStyle/>
          <a:p>
            <a:r>
              <a:rPr lang="zh-CN" altLang="en-US" sz="3200" b="0" dirty="0"/>
              <a:t>大尺度运动</a:t>
            </a:r>
            <a:r>
              <a:rPr lang="zh-CN" altLang="en-US" sz="3200" b="0" dirty="0" smtClean="0"/>
              <a:t>实例</a:t>
            </a:r>
            <a:endParaRPr lang="zh-CN" altLang="en-US" sz="32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50620" y="3717583"/>
            <a:ext cx="4629751" cy="30215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7200" y="3974105"/>
            <a:ext cx="3980046" cy="25084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灯片编号占位符 1"/>
          <p:cNvSpPr>
            <a:spLocks noGrp="1"/>
          </p:cNvSpPr>
          <p:nvPr>
            <p:ph type="sldNum" sz="quarter" idx="4"/>
          </p:nvPr>
        </p:nvSpPr>
        <p:spPr/>
        <p:txBody>
          <a:bodyPr/>
          <a:lstStyle/>
          <a:p>
            <a:fld id="{E5BDF72E-9FE5-429F-91AD-B59394577185}" type="slidenum">
              <a:rPr lang="zh-CN" altLang="en-US" smtClean="0"/>
              <a:pPr/>
              <a:t>11</a:t>
            </a:fld>
            <a:endParaRPr lang="zh-CN" altLang="en-US"/>
          </a:p>
        </p:txBody>
      </p:sp>
      <p:graphicFrame>
        <p:nvGraphicFramePr>
          <p:cNvPr id="5" name="表格 4"/>
          <p:cNvGraphicFramePr>
            <a:graphicFrameLocks noGrp="1"/>
          </p:cNvGraphicFramePr>
          <p:nvPr/>
        </p:nvGraphicFramePr>
        <p:xfrm>
          <a:off x="457199" y="834522"/>
          <a:ext cx="8407668" cy="3474720"/>
        </p:xfrm>
        <a:graphic>
          <a:graphicData uri="http://schemas.openxmlformats.org/drawingml/2006/table">
            <a:tbl>
              <a:tblPr firstRow="1" bandRow="1">
                <a:tableStyleId>{5C22544A-7EE6-4342-B048-85BDC9FD1C3A}</a:tableStyleId>
              </a:tblPr>
              <a:tblGrid>
                <a:gridCol w="2101917"/>
                <a:gridCol w="2101917"/>
                <a:gridCol w="2101917"/>
                <a:gridCol w="2101917"/>
              </a:tblGrid>
              <a:tr h="370840">
                <a:tc rowSpan="5">
                  <a:txBody>
                    <a:bodyPr/>
                    <a:lstStyle/>
                    <a:p>
                      <a:r>
                        <a:rPr lang="zh-CN" altLang="en-US" sz="2400" dirty="0" smtClean="0">
                          <a:latin typeface="微软雅黑" panose="020B0503020204020204" pitchFamily="34" charset="-122"/>
                          <a:ea typeface="微软雅黑" panose="020B0503020204020204" pitchFamily="34" charset="-122"/>
                        </a:rPr>
                        <a:t>中尺度运动</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特征</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范围</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示例</a:t>
                      </a:r>
                      <a:endParaRPr lang="zh-CN" altLang="en-US" sz="2400" dirty="0">
                        <a:latin typeface="微软雅黑" panose="020B0503020204020204" pitchFamily="34" charset="-122"/>
                        <a:ea typeface="微软雅黑" panose="020B0503020204020204" pitchFamily="34" charset="-122"/>
                      </a:endParaRPr>
                    </a:p>
                  </a:txBody>
                  <a:tcPr/>
                </a:tc>
              </a:tr>
              <a:tr h="370840">
                <a:tc vMerge="1">
                  <a:txBody>
                    <a:bodyPr/>
                    <a:lstStyle/>
                    <a:p>
                      <a:endParaRPr lang="zh-CN"/>
                    </a:p>
                  </a:txBody>
                  <a:tcPr/>
                </a:tc>
                <a:tc>
                  <a:txBody>
                    <a:bodyPr/>
                    <a:lstStyle/>
                    <a:p>
                      <a:r>
                        <a:rPr lang="zh-CN" altLang="en-US" sz="2400" dirty="0" smtClean="0">
                          <a:ea typeface="微软雅黑" panose="020B0503020204020204" pitchFamily="34" charset="-122"/>
                        </a:rPr>
                        <a:t>水平空间尺度</a:t>
                      </a:r>
                      <a:endParaRPr lang="zh-CN" altLang="en-US" sz="2400" dirty="0"/>
                    </a:p>
                  </a:txBody>
                  <a:tcPr/>
                </a:tc>
                <a:tc>
                  <a:txBody>
                    <a:bodyPr/>
                    <a:lstStyle/>
                    <a:p>
                      <a:r>
                        <a:rPr lang="zh-CN" altLang="en-US" sz="2400" dirty="0" smtClean="0">
                          <a:ea typeface="微软雅黑" panose="020B0503020204020204" pitchFamily="34" charset="-122"/>
                        </a:rPr>
                        <a:t>几百公里(L≈10</a:t>
                      </a:r>
                      <a:r>
                        <a:rPr lang="zh-CN" altLang="en-US" sz="2400" baseline="30000" dirty="0" smtClean="0">
                          <a:ea typeface="微软雅黑" panose="020B0503020204020204" pitchFamily="34" charset="-122"/>
                        </a:rPr>
                        <a:t>5</a:t>
                      </a:r>
                      <a:r>
                        <a:rPr lang="zh-CN" altLang="en-US" sz="2400" dirty="0" smtClean="0">
                          <a:ea typeface="微软雅黑" panose="020B0503020204020204" pitchFamily="34" charset="-122"/>
                        </a:rPr>
                        <a:t>米)</a:t>
                      </a:r>
                      <a:endParaRPr lang="zh-CN" altLang="en-US" sz="2400" dirty="0"/>
                    </a:p>
                  </a:txBody>
                  <a:tcPr/>
                </a:tc>
                <a:tc rowSpan="4">
                  <a:txBody>
                    <a:bodyPr/>
                    <a:lstStyle/>
                    <a:p>
                      <a:r>
                        <a:rPr lang="zh-CN" altLang="en-US" sz="2400" dirty="0" smtClean="0">
                          <a:ea typeface="微软雅黑" panose="020B0503020204020204" pitchFamily="34" charset="-122"/>
                        </a:rPr>
                        <a:t>包括低空急流小型气旋(热带气旋、台风、西南低涡、高原低涡)和反气旋、飑线中尺度对流系统等</a:t>
                      </a:r>
                      <a:endParaRPr lang="zh-CN" altLang="en-US" sz="2400" dirty="0"/>
                    </a:p>
                  </a:txBody>
                  <a:tcPr/>
                </a:tc>
              </a:tr>
              <a:tr h="370840">
                <a:tc vMerge="1">
                  <a:txBody>
                    <a:bodyPr/>
                    <a:lstStyle/>
                    <a:p>
                      <a:endParaRPr lang="zh-CN"/>
                    </a:p>
                  </a:txBody>
                  <a:tcPr/>
                </a:tc>
                <a:tc>
                  <a:txBody>
                    <a:bodyPr/>
                    <a:lstStyle/>
                    <a:p>
                      <a:r>
                        <a:rPr lang="zh-CN" altLang="en-US" sz="2400" dirty="0" smtClean="0">
                          <a:ea typeface="微软雅黑" panose="020B0503020204020204" pitchFamily="34" charset="-122"/>
                        </a:rPr>
                        <a:t>垂直空间</a:t>
                      </a:r>
                      <a:endParaRPr lang="zh-CN" altLang="en-US" sz="2400" dirty="0"/>
                    </a:p>
                  </a:txBody>
                  <a:tcPr/>
                </a:tc>
                <a:tc>
                  <a:txBody>
                    <a:bodyPr/>
                    <a:lstStyle/>
                    <a:p>
                      <a:r>
                        <a:rPr lang="zh-CN" altLang="en-US" sz="2400" dirty="0" smtClean="0">
                          <a:ea typeface="微软雅黑" panose="020B0503020204020204" pitchFamily="34" charset="-122"/>
                        </a:rPr>
                        <a:t>大部分对流层(≤10km)</a:t>
                      </a:r>
                      <a:endParaRPr lang="zh-CN" altLang="en-US" sz="2400" dirty="0"/>
                    </a:p>
                  </a:txBody>
                  <a:tcPr/>
                </a:tc>
                <a:tc vMerge="1">
                  <a:txBody>
                    <a:bodyPr/>
                    <a:lstStyle/>
                    <a:p>
                      <a:endParaRPr lang="zh-CN"/>
                    </a:p>
                  </a:txBody>
                  <a:tcPr/>
                </a:tc>
              </a:tr>
              <a:tr h="370840">
                <a:tc vMerge="1">
                  <a:txBody>
                    <a:bodyPr/>
                    <a:lstStyle/>
                    <a:p>
                      <a:endParaRPr lang="zh-CN"/>
                    </a:p>
                  </a:txBody>
                  <a:tcPr/>
                </a:tc>
                <a:tc>
                  <a:txBody>
                    <a:bodyPr/>
                    <a:lstStyle/>
                    <a:p>
                      <a:r>
                        <a:rPr lang="zh-CN" altLang="en-US" sz="2400" dirty="0" smtClean="0">
                          <a:ea typeface="微软雅黑" panose="020B0503020204020204" pitchFamily="34" charset="-122"/>
                        </a:rPr>
                        <a:t>水平风速</a:t>
                      </a:r>
                      <a:endParaRPr lang="zh-CN" altLang="en-US" sz="2400" dirty="0"/>
                    </a:p>
                  </a:txBody>
                  <a:tcPr/>
                </a:tc>
                <a:tc>
                  <a:txBody>
                    <a:bodyPr/>
                    <a:lstStyle/>
                    <a:p>
                      <a:r>
                        <a:rPr lang="zh-CN" altLang="en-US" sz="2400" dirty="0" smtClean="0">
                          <a:ea typeface="微软雅黑" panose="020B0503020204020204" pitchFamily="34" charset="-122"/>
                        </a:rPr>
                        <a:t>5~20m·s</a:t>
                      </a:r>
                      <a:r>
                        <a:rPr lang="zh-CN" altLang="en-US" sz="2400" baseline="30000" dirty="0" smtClean="0">
                          <a:ea typeface="微软雅黑" panose="020B0503020204020204" pitchFamily="34" charset="-122"/>
                        </a:rPr>
                        <a:t>-1</a:t>
                      </a:r>
                      <a:endParaRPr lang="zh-CN" altLang="en-US" sz="2400" dirty="0"/>
                    </a:p>
                  </a:txBody>
                  <a:tcPr/>
                </a:tc>
                <a:tc vMerge="1">
                  <a:txBody>
                    <a:bodyPr/>
                    <a:lstStyle/>
                    <a:p>
                      <a:endParaRPr lang="zh-CN"/>
                    </a:p>
                  </a:txBody>
                  <a:tcPr/>
                </a:tc>
              </a:tr>
              <a:tr h="370840">
                <a:tc vMerge="1">
                  <a:txBody>
                    <a:bodyPr/>
                    <a:lstStyle/>
                    <a:p>
                      <a:endParaRPr lang="zh-CN"/>
                    </a:p>
                  </a:txBody>
                  <a:tcPr/>
                </a:tc>
                <a:tc>
                  <a:txBody>
                    <a:bodyPr/>
                    <a:lstStyle/>
                    <a:p>
                      <a:r>
                        <a:rPr lang="zh-CN" altLang="en-US" sz="2400" dirty="0" smtClean="0">
                          <a:ea typeface="微软雅黑" panose="020B0503020204020204" pitchFamily="34" charset="-122"/>
                        </a:rPr>
                        <a:t>垂直速度</a:t>
                      </a:r>
                      <a:endParaRPr lang="zh-CN" altLang="en-US" sz="2400" dirty="0"/>
                    </a:p>
                  </a:txBody>
                  <a:tcPr/>
                </a:tc>
                <a:tc>
                  <a:txBody>
                    <a:bodyPr/>
                    <a:lstStyle/>
                    <a:p>
                      <a:r>
                        <a:rPr lang="zh-CN" altLang="en-US" sz="2400" dirty="0" smtClean="0">
                          <a:ea typeface="微软雅黑" panose="020B0503020204020204" pitchFamily="34" charset="-122"/>
                        </a:rPr>
                        <a:t>10×10</a:t>
                      </a:r>
                      <a:r>
                        <a:rPr lang="zh-CN" altLang="en-US" sz="2400" baseline="30000" dirty="0" smtClean="0">
                          <a:ea typeface="微软雅黑" panose="020B0503020204020204" pitchFamily="34" charset="-122"/>
                        </a:rPr>
                        <a:t>-2</a:t>
                      </a:r>
                      <a:r>
                        <a:rPr lang="zh-CN" altLang="en-US" sz="2400" dirty="0" smtClean="0">
                          <a:ea typeface="微软雅黑" panose="020B0503020204020204" pitchFamily="34" charset="-122"/>
                        </a:rPr>
                        <a:t>m·s</a:t>
                      </a:r>
                      <a:r>
                        <a:rPr lang="zh-CN" altLang="en-US" sz="2400" baseline="30000" dirty="0" smtClean="0">
                          <a:ea typeface="微软雅黑" panose="020B0503020204020204" pitchFamily="34" charset="-122"/>
                        </a:rPr>
                        <a:t>-1</a:t>
                      </a:r>
                      <a:endParaRPr lang="zh-CN" altLang="en-US" sz="2400" dirty="0"/>
                    </a:p>
                  </a:txBody>
                  <a:tcPr/>
                </a:tc>
                <a:tc vMerge="1">
                  <a:txBody>
                    <a:bodyPr/>
                    <a:lstStyle/>
                    <a:p>
                      <a:endParaRPr lang="zh-CN"/>
                    </a:p>
                  </a:txBody>
                  <a:tcPr/>
                </a:tc>
              </a:tr>
            </a:tbl>
          </a:graphicData>
        </a:graphic>
      </p:graphicFrame>
      <p:sp>
        <p:nvSpPr>
          <p:cNvPr id="8" name="图文框 7"/>
          <p:cNvSpPr/>
          <p:nvPr/>
        </p:nvSpPr>
        <p:spPr>
          <a:xfrm>
            <a:off x="288758" y="96250"/>
            <a:ext cx="654518" cy="6737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a:solidFill>
            <a:schemeClr val="bg1"/>
          </a:solidFill>
        </p:spPr>
        <p:txBody>
          <a:bodyPr/>
          <a:lstStyle/>
          <a:p>
            <a:r>
              <a:rPr lang="zh-CN" altLang="en-US" sz="2800" b="0" dirty="0" smtClean="0"/>
              <a:t>中</a:t>
            </a:r>
            <a:r>
              <a:rPr lang="zh-CN" altLang="en-US" sz="2800" b="0" dirty="0"/>
              <a:t>尺度</a:t>
            </a:r>
            <a:r>
              <a:rPr lang="zh-CN" altLang="en-US" sz="2800" b="0" dirty="0" smtClean="0"/>
              <a:t>运动</a:t>
            </a:r>
            <a:endParaRPr lang="zh-CN" altLang="en-US" sz="28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288758" y="48125"/>
            <a:ext cx="654518" cy="6737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12</a:t>
            </a:fld>
            <a:endParaRPr lang="zh-CN" altLang="en-US"/>
          </a:p>
        </p:txBody>
      </p:sp>
      <p:pic>
        <p:nvPicPr>
          <p:cNvPr id="138242" name="Picture 2" descr="http://img.taopic.com/uploads/allimg/140513/240459-1405130P4586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3137" y="3817653"/>
            <a:ext cx="4217034" cy="2979831"/>
          </a:xfrm>
          <a:prstGeom prst="rect">
            <a:avLst/>
          </a:prstGeom>
          <a:noFill/>
          <a:extLst>
            <a:ext uri="{909E8E84-426E-40DD-AFC4-6F175D3DCCD1}">
              <a14:hiddenFill xmlns:a14="http://schemas.microsoft.com/office/drawing/2010/main" xmlns="">
                <a:solidFill>
                  <a:srgbClr val="FFFFFF"/>
                </a:solidFill>
              </a14:hiddenFill>
            </a:ext>
          </a:extLst>
        </p:spPr>
      </p:pic>
      <p:pic>
        <p:nvPicPr>
          <p:cNvPr id="138244" name="Picture 4" descr="http://imgsrc.baidu.com/forum/w%3D580/sign=7a6450f00923dd542173a760e108b3df/8313e88b87d6277f2f581eac28381f30e824fce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50172" y="3817653"/>
            <a:ext cx="4051596" cy="2979831"/>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表格 6"/>
          <p:cNvGraphicFramePr>
            <a:graphicFrameLocks noGrp="1"/>
          </p:cNvGraphicFramePr>
          <p:nvPr/>
        </p:nvGraphicFramePr>
        <p:xfrm>
          <a:off x="452387" y="847023"/>
          <a:ext cx="8249380" cy="3017520"/>
        </p:xfrm>
        <a:graphic>
          <a:graphicData uri="http://schemas.openxmlformats.org/drawingml/2006/table">
            <a:tbl>
              <a:tblPr firstRow="1" bandRow="1">
                <a:tableStyleId>{5C22544A-7EE6-4342-B048-85BDC9FD1C3A}</a:tableStyleId>
              </a:tblPr>
              <a:tblGrid>
                <a:gridCol w="2062345"/>
                <a:gridCol w="2062345"/>
                <a:gridCol w="2062345"/>
                <a:gridCol w="2062345"/>
              </a:tblGrid>
              <a:tr h="362179">
                <a:tc rowSpan="5">
                  <a:txBody>
                    <a:bodyPr/>
                    <a:lstStyle/>
                    <a:p>
                      <a:r>
                        <a:rPr lang="zh-CN" altLang="en-US" sz="2400" b="1" dirty="0" smtClean="0">
                          <a:solidFill>
                            <a:schemeClr val="bg1"/>
                          </a:solidFill>
                          <a:ea typeface="微软雅黑" panose="020B0503020204020204" pitchFamily="34" charset="-122"/>
                        </a:rPr>
                        <a:t>小</a:t>
                      </a:r>
                      <a:r>
                        <a:rPr lang="zh-CN" altLang="en-US" sz="2400" dirty="0" smtClean="0">
                          <a:latin typeface="微软雅黑" panose="020B0503020204020204" pitchFamily="34" charset="-122"/>
                          <a:ea typeface="微软雅黑" panose="020B0503020204020204" pitchFamily="34" charset="-122"/>
                        </a:rPr>
                        <a:t>尺度运动</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特征</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范围</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示例</a:t>
                      </a:r>
                      <a:endParaRPr lang="zh-CN" altLang="en-US" sz="2400" dirty="0">
                        <a:latin typeface="微软雅黑" panose="020B0503020204020204" pitchFamily="34" charset="-122"/>
                        <a:ea typeface="微软雅黑" panose="020B0503020204020204" pitchFamily="34" charset="-122"/>
                      </a:endParaRPr>
                    </a:p>
                  </a:txBody>
                  <a:tcPr/>
                </a:tc>
              </a:tr>
              <a:tr h="651922">
                <a:tc vMerge="1">
                  <a:txBody>
                    <a:bodyPr/>
                    <a:lstStyle/>
                    <a:p>
                      <a:endParaRPr lang="zh-CN"/>
                    </a:p>
                  </a:txBody>
                  <a:tcPr/>
                </a:tc>
                <a:tc>
                  <a:txBody>
                    <a:bodyPr/>
                    <a:lstStyle/>
                    <a:p>
                      <a:r>
                        <a:rPr lang="zh-CN" altLang="en-US" sz="2400" dirty="0" smtClean="0">
                          <a:ea typeface="微软雅黑" panose="020B0503020204020204" pitchFamily="34" charset="-122"/>
                        </a:rPr>
                        <a:t>水平空间尺度</a:t>
                      </a:r>
                      <a:endParaRPr lang="zh-CN" altLang="en-US" sz="2400" dirty="0"/>
                    </a:p>
                  </a:txBody>
                  <a:tcPr/>
                </a:tc>
                <a:tc>
                  <a:txBody>
                    <a:bodyPr/>
                    <a:lstStyle/>
                    <a:p>
                      <a:r>
                        <a:rPr lang="zh-CN" altLang="en-US" sz="2400" dirty="0" smtClean="0">
                          <a:ea typeface="微软雅黑" panose="020B0503020204020204" pitchFamily="34" charset="-122"/>
                        </a:rPr>
                        <a:t>几十公里(L&lt;10</a:t>
                      </a:r>
                      <a:r>
                        <a:rPr lang="zh-CN" altLang="en-US" sz="2400" baseline="30000" dirty="0" smtClean="0">
                          <a:ea typeface="微软雅黑" panose="020B0503020204020204" pitchFamily="34" charset="-122"/>
                        </a:rPr>
                        <a:t>4</a:t>
                      </a:r>
                      <a:r>
                        <a:rPr lang="zh-CN" altLang="en-US" sz="2400" dirty="0" smtClean="0">
                          <a:ea typeface="微软雅黑" panose="020B0503020204020204" pitchFamily="34" charset="-122"/>
                        </a:rPr>
                        <a:t>米)</a:t>
                      </a:r>
                      <a:endParaRPr lang="zh-CN" altLang="en-US" sz="2400" dirty="0"/>
                    </a:p>
                  </a:txBody>
                  <a:tcPr/>
                </a:tc>
                <a:tc rowSpan="4">
                  <a:txBody>
                    <a:bodyPr/>
                    <a:lstStyle/>
                    <a:p>
                      <a:r>
                        <a:rPr lang="zh-CN" altLang="en-US" sz="2400" dirty="0" smtClean="0">
                          <a:ea typeface="微软雅黑" panose="020B0503020204020204" pitchFamily="34" charset="-122"/>
                        </a:rPr>
                        <a:t>包括龙卷风、对流单体、湍流</a:t>
                      </a:r>
                      <a:endParaRPr lang="zh-CN" altLang="en-US" sz="2400" dirty="0"/>
                    </a:p>
                  </a:txBody>
                  <a:tcPr/>
                </a:tc>
              </a:tr>
              <a:tr h="651922">
                <a:tc vMerge="1">
                  <a:txBody>
                    <a:bodyPr/>
                    <a:lstStyle/>
                    <a:p>
                      <a:endParaRPr lang="zh-CN"/>
                    </a:p>
                  </a:txBody>
                  <a:tcPr/>
                </a:tc>
                <a:tc>
                  <a:txBody>
                    <a:bodyPr/>
                    <a:lstStyle/>
                    <a:p>
                      <a:r>
                        <a:rPr lang="zh-CN" altLang="en-US" sz="2400" dirty="0" smtClean="0">
                          <a:ea typeface="微软雅黑" panose="020B0503020204020204" pitchFamily="34" charset="-122"/>
                        </a:rPr>
                        <a:t>垂直空间</a:t>
                      </a:r>
                      <a:endParaRPr lang="zh-CN" altLang="en-US" sz="2400" dirty="0"/>
                    </a:p>
                  </a:txBody>
                  <a:tcPr/>
                </a:tc>
                <a:tc>
                  <a:txBody>
                    <a:bodyPr/>
                    <a:lstStyle/>
                    <a:p>
                      <a:r>
                        <a:rPr lang="zh-CN" altLang="en-US" sz="2400" dirty="0" smtClean="0">
                          <a:ea typeface="微软雅黑" panose="020B0503020204020204" pitchFamily="34" charset="-122"/>
                        </a:rPr>
                        <a:t>大部分对流层(≤10km)</a:t>
                      </a:r>
                      <a:endParaRPr lang="zh-CN" altLang="en-US" sz="2400" dirty="0"/>
                    </a:p>
                  </a:txBody>
                  <a:tcPr/>
                </a:tc>
                <a:tc vMerge="1">
                  <a:txBody>
                    <a:bodyPr/>
                    <a:lstStyle/>
                    <a:p>
                      <a:endParaRPr lang="zh-CN"/>
                    </a:p>
                  </a:txBody>
                  <a:tcPr/>
                </a:tc>
              </a:tr>
              <a:tr h="362179">
                <a:tc vMerge="1">
                  <a:txBody>
                    <a:bodyPr/>
                    <a:lstStyle/>
                    <a:p>
                      <a:endParaRPr lang="zh-CN"/>
                    </a:p>
                  </a:txBody>
                  <a:tcPr/>
                </a:tc>
                <a:tc>
                  <a:txBody>
                    <a:bodyPr/>
                    <a:lstStyle/>
                    <a:p>
                      <a:r>
                        <a:rPr lang="zh-CN" altLang="en-US" sz="2400" dirty="0" smtClean="0">
                          <a:ea typeface="微软雅黑" panose="020B0503020204020204" pitchFamily="34" charset="-122"/>
                        </a:rPr>
                        <a:t>生命史</a:t>
                      </a:r>
                      <a:endParaRPr lang="zh-CN" altLang="en-US" sz="2400" dirty="0"/>
                    </a:p>
                  </a:txBody>
                  <a:tcPr/>
                </a:tc>
                <a:tc>
                  <a:txBody>
                    <a:bodyPr/>
                    <a:lstStyle/>
                    <a:p>
                      <a:r>
                        <a:rPr lang="zh-CN" altLang="en-US" sz="2400" dirty="0" smtClean="0">
                          <a:ea typeface="微软雅黑" panose="020B0503020204020204" pitchFamily="34" charset="-122"/>
                        </a:rPr>
                        <a:t>十几小时</a:t>
                      </a:r>
                      <a:endParaRPr lang="zh-CN" altLang="en-US" sz="2400" dirty="0"/>
                    </a:p>
                  </a:txBody>
                  <a:tcPr/>
                </a:tc>
                <a:tc vMerge="1">
                  <a:txBody>
                    <a:bodyPr/>
                    <a:lstStyle/>
                    <a:p>
                      <a:endParaRPr lang="zh-CN"/>
                    </a:p>
                  </a:txBody>
                  <a:tcPr/>
                </a:tc>
              </a:tr>
              <a:tr h="362179">
                <a:tc vMerge="1">
                  <a:txBody>
                    <a:bodyPr/>
                    <a:lstStyle/>
                    <a:p>
                      <a:endParaRPr lang="zh-CN"/>
                    </a:p>
                  </a:txBody>
                  <a:tcPr/>
                </a:tc>
                <a:tc>
                  <a:txBody>
                    <a:bodyPr/>
                    <a:lstStyle/>
                    <a:p>
                      <a:r>
                        <a:rPr lang="zh-CN" altLang="en-US" sz="2400" dirty="0" smtClean="0">
                          <a:ea typeface="微软雅黑" panose="020B0503020204020204" pitchFamily="34" charset="-122"/>
                        </a:rPr>
                        <a:t>垂直速度</a:t>
                      </a:r>
                      <a:endParaRPr lang="zh-CN" altLang="en-US" sz="2400" dirty="0"/>
                    </a:p>
                  </a:txBody>
                  <a:tcPr/>
                </a:tc>
                <a:tc>
                  <a:txBody>
                    <a:bodyPr/>
                    <a:lstStyle/>
                    <a:p>
                      <a:r>
                        <a:rPr lang="zh-CN" altLang="en-US" sz="2400" dirty="0" smtClean="0">
                          <a:ea typeface="微软雅黑" panose="020B0503020204020204" pitchFamily="34" charset="-122"/>
                        </a:rPr>
                        <a:t>0.5~1m·s</a:t>
                      </a:r>
                      <a:r>
                        <a:rPr lang="zh-CN" altLang="en-US" sz="2400" baseline="30000" dirty="0" smtClean="0">
                          <a:ea typeface="微软雅黑" panose="020B0503020204020204" pitchFamily="34" charset="-122"/>
                        </a:rPr>
                        <a:t>-1</a:t>
                      </a:r>
                      <a:endParaRPr lang="zh-CN" altLang="en-US" sz="2400" dirty="0"/>
                    </a:p>
                  </a:txBody>
                  <a:tcPr/>
                </a:tc>
                <a:tc vMerge="1">
                  <a:txBody>
                    <a:bodyPr/>
                    <a:lstStyle/>
                    <a:p>
                      <a:endParaRPr lang="zh-CN"/>
                    </a:p>
                  </a:txBody>
                  <a:tcPr/>
                </a:tc>
              </a:tr>
            </a:tbl>
          </a:graphicData>
        </a:graphic>
      </p:graphicFrame>
      <p:sp>
        <p:nvSpPr>
          <p:cNvPr id="3" name="标题 2"/>
          <p:cNvSpPr>
            <a:spLocks noGrp="1"/>
          </p:cNvSpPr>
          <p:nvPr>
            <p:ph type="title"/>
          </p:nvPr>
        </p:nvSpPr>
        <p:spPr>
          <a:xfrm>
            <a:off x="433137" y="221381"/>
            <a:ext cx="5486400" cy="639762"/>
          </a:xfrm>
          <a:solidFill>
            <a:schemeClr val="bg1"/>
          </a:solidFill>
        </p:spPr>
        <p:txBody>
          <a:bodyPr/>
          <a:lstStyle/>
          <a:p>
            <a:r>
              <a:rPr lang="zh-CN" altLang="en-US" b="0" dirty="0"/>
              <a:t>小尺度</a:t>
            </a:r>
            <a:r>
              <a:rPr lang="zh-CN" altLang="en-US" b="0" dirty="0" smtClean="0"/>
              <a:t>运动</a:t>
            </a:r>
            <a:endParaRPr lang="zh-CN" alt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57200" y="989061"/>
            <a:ext cx="8157411" cy="1422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p"/>
            </a:pPr>
            <a:r>
              <a:rPr lang="zh-CN" altLang="en-US" sz="2000" b="0" dirty="0" smtClean="0">
                <a:ea typeface="微软雅黑" panose="020B0503020204020204" pitchFamily="34" charset="-122"/>
              </a:rPr>
              <a:t>同一</a:t>
            </a:r>
            <a:r>
              <a:rPr lang="zh-CN" altLang="en-US" sz="2000" b="0" dirty="0">
                <a:ea typeface="微软雅黑" panose="020B0503020204020204" pitchFamily="34" charset="-122"/>
              </a:rPr>
              <a:t>类型的大气运动的同一物理量具有大致相同的数量级，用它去度量该物理量，差不多该为1，则称该物理量的数量级为其</a:t>
            </a:r>
            <a:r>
              <a:rPr lang="zh-CN" altLang="en-US" sz="2000" dirty="0">
                <a:solidFill>
                  <a:srgbClr val="002060"/>
                </a:solidFill>
                <a:ea typeface="微软雅黑" panose="020B0503020204020204" pitchFamily="34" charset="-122"/>
              </a:rPr>
              <a:t>特征尺度</a:t>
            </a:r>
            <a:r>
              <a:rPr lang="zh-CN" altLang="en-US" sz="2000" b="0" dirty="0">
                <a:ea typeface="微软雅黑" panose="020B0503020204020204" pitchFamily="34" charset="-122"/>
              </a:rPr>
              <a:t>，简称尺度(以10的幂次方来表示)</a:t>
            </a:r>
            <a:r>
              <a:rPr lang="zh-CN" altLang="en-US" sz="2000" b="0" dirty="0" smtClean="0">
                <a:ea typeface="微软雅黑" panose="020B0503020204020204" pitchFamily="34" charset="-122"/>
              </a:rPr>
              <a:t>。        </a:t>
            </a:r>
            <a:endParaRPr lang="zh-CN" altLang="en-US" sz="2000"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sz="3200" b="0" dirty="0"/>
              <a:t>特征尺度</a:t>
            </a:r>
            <a:endParaRPr lang="zh-CN" altLang="en-US" sz="320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13</a:t>
            </a:fld>
            <a:endParaRPr lang="zh-CN" altLang="en-US"/>
          </a:p>
        </p:txBody>
      </p:sp>
      <p:pic>
        <p:nvPicPr>
          <p:cNvPr id="5" name="图片 4"/>
          <p:cNvPicPr>
            <a:picLocks noChangeAspect="1"/>
          </p:cNvPicPr>
          <p:nvPr/>
        </p:nvPicPr>
        <p:blipFill>
          <a:blip r:embed="rId2"/>
          <a:stretch>
            <a:fillRect/>
          </a:stretch>
        </p:blipFill>
        <p:spPr>
          <a:xfrm>
            <a:off x="1404818" y="2486162"/>
            <a:ext cx="6334364" cy="40703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31073" y="1040402"/>
            <a:ext cx="8255727"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b="0" dirty="0" smtClean="0">
                <a:ea typeface="微软雅黑" panose="020B0503020204020204" pitchFamily="34" charset="-122"/>
              </a:rPr>
              <a:t>各种</a:t>
            </a:r>
            <a:r>
              <a:rPr lang="zh-CN" altLang="en-US" b="0" dirty="0">
                <a:ea typeface="微软雅黑" panose="020B0503020204020204" pitchFamily="34" charset="-122"/>
              </a:rPr>
              <a:t>特征尺度的记号：</a:t>
            </a:r>
          </a:p>
          <a:p>
            <a:pPr indent="457200" eaLnBrk="1" hangingPunct="1">
              <a:lnSpc>
                <a:spcPct val="150000"/>
              </a:lnSpc>
            </a:pPr>
            <a:r>
              <a:rPr lang="zh-CN" altLang="en-US" b="0" dirty="0" smtClean="0">
                <a:ea typeface="微软雅黑" panose="020B0503020204020204" pitchFamily="34" charset="-122"/>
              </a:rPr>
              <a:t>水平</a:t>
            </a:r>
            <a:r>
              <a:rPr lang="zh-CN" altLang="en-US" b="0" dirty="0">
                <a:ea typeface="微软雅黑" panose="020B0503020204020204" pitchFamily="34" charset="-122"/>
              </a:rPr>
              <a:t>尺度：L(对波动，L取1/4波长；对涡旋，取为半径或直径</a:t>
            </a:r>
            <a:r>
              <a:rPr lang="zh-CN" altLang="en-US" b="0" dirty="0" smtClean="0">
                <a:ea typeface="微软雅黑" panose="020B0503020204020204" pitchFamily="34" charset="-122"/>
              </a:rPr>
              <a:t>)</a:t>
            </a:r>
            <a:endParaRPr lang="zh-CN" altLang="en-US" b="0" dirty="0">
              <a:ea typeface="微软雅黑" panose="020B0503020204020204" pitchFamily="34" charset="-122"/>
            </a:endParaRPr>
          </a:p>
          <a:p>
            <a:pPr indent="457200" eaLnBrk="1" hangingPunct="1">
              <a:lnSpc>
                <a:spcPct val="150000"/>
              </a:lnSpc>
            </a:pPr>
            <a:r>
              <a:rPr lang="zh-CN" altLang="en-US" b="0" dirty="0" smtClean="0">
                <a:ea typeface="微软雅黑" panose="020B0503020204020204" pitchFamily="34" charset="-122"/>
              </a:rPr>
              <a:t>垂直尺</a:t>
            </a:r>
            <a:r>
              <a:rPr lang="zh-CN" altLang="en-US" b="0" dirty="0">
                <a:ea typeface="微软雅黑" panose="020B0503020204020204" pitchFamily="34" charset="-122"/>
              </a:rPr>
              <a:t>度</a:t>
            </a:r>
            <a:r>
              <a:rPr lang="zh-CN" altLang="en-US" b="0" dirty="0" smtClean="0">
                <a:ea typeface="微软雅黑" panose="020B0503020204020204" pitchFamily="34" charset="-122"/>
              </a:rPr>
              <a:t>：</a:t>
            </a:r>
            <a:r>
              <a:rPr lang="en-US" altLang="zh-CN" b="0" dirty="0" smtClean="0">
                <a:ea typeface="微软雅黑" panose="020B0503020204020204" pitchFamily="34" charset="-122"/>
              </a:rPr>
              <a:t>Z</a:t>
            </a:r>
            <a:r>
              <a:rPr lang="zh-CN" altLang="en-US" b="0" dirty="0" smtClean="0">
                <a:ea typeface="微软雅黑" panose="020B0503020204020204" pitchFamily="34" charset="-122"/>
              </a:rPr>
              <a:t>(</a:t>
            </a:r>
            <a:r>
              <a:rPr lang="zh-CN" altLang="en-US" b="0" dirty="0">
                <a:ea typeface="微软雅黑" panose="020B0503020204020204" pitchFamily="34" charset="-122"/>
              </a:rPr>
              <a:t>取为系统厚度)</a:t>
            </a:r>
          </a:p>
          <a:p>
            <a:pPr indent="457200" eaLnBrk="1" hangingPunct="1">
              <a:lnSpc>
                <a:spcPct val="150000"/>
              </a:lnSpc>
            </a:pPr>
            <a:r>
              <a:rPr lang="zh-CN" altLang="en-US" b="0" dirty="0" smtClean="0">
                <a:ea typeface="微软雅黑" panose="020B0503020204020204" pitchFamily="34" charset="-122"/>
              </a:rPr>
              <a:t>时间尺度：</a:t>
            </a:r>
            <a:r>
              <a:rPr lang="el-GR" altLang="zh-CN" b="0"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b="0" dirty="0" smtClean="0">
                <a:ea typeface="微软雅黑" panose="020B0503020204020204" pitchFamily="34" charset="-122"/>
              </a:rPr>
              <a:t>(</a:t>
            </a:r>
            <a:r>
              <a:rPr lang="zh-CN" altLang="en-US" b="0" dirty="0">
                <a:ea typeface="微软雅黑" panose="020B0503020204020204" pitchFamily="34" charset="-122"/>
              </a:rPr>
              <a:t>取为天气系统出现~消亡的时间，即生命史)</a:t>
            </a:r>
          </a:p>
          <a:p>
            <a:pPr indent="457200" eaLnBrk="1" hangingPunct="1">
              <a:lnSpc>
                <a:spcPct val="150000"/>
              </a:lnSpc>
            </a:pPr>
            <a:r>
              <a:rPr lang="zh-CN" altLang="en-US" b="0" dirty="0" smtClean="0">
                <a:ea typeface="微软雅黑" panose="020B0503020204020204" pitchFamily="34" charset="-122"/>
              </a:rPr>
              <a:t>水平</a:t>
            </a:r>
            <a:r>
              <a:rPr lang="zh-CN" altLang="en-US" b="0" dirty="0">
                <a:ea typeface="微软雅黑" panose="020B0503020204020204" pitchFamily="34" charset="-122"/>
              </a:rPr>
              <a:t>速度尺度：</a:t>
            </a:r>
            <a:r>
              <a:rPr lang="zh-CN" altLang="en-US" b="0" dirty="0" smtClean="0">
                <a:ea typeface="微软雅黑" panose="020B0503020204020204" pitchFamily="34" charset="-122"/>
              </a:rPr>
              <a:t>U</a:t>
            </a:r>
          </a:p>
          <a:p>
            <a:pPr indent="457200" eaLnBrk="1" hangingPunct="1">
              <a:lnSpc>
                <a:spcPct val="150000"/>
              </a:lnSpc>
            </a:pPr>
            <a:r>
              <a:rPr lang="zh-CN" altLang="en-US" b="0" dirty="0" smtClean="0">
                <a:ea typeface="微软雅黑" panose="020B0503020204020204" pitchFamily="34" charset="-122"/>
              </a:rPr>
              <a:t>垂直速度尺度：W</a:t>
            </a:r>
          </a:p>
          <a:p>
            <a:pPr indent="457200" eaLnBrk="1" hangingPunct="1">
              <a:lnSpc>
                <a:spcPct val="150000"/>
              </a:lnSpc>
            </a:pPr>
            <a:r>
              <a:rPr lang="zh-CN" altLang="en-US" b="0" dirty="0" smtClean="0">
                <a:ea typeface="微软雅黑" panose="020B0503020204020204" pitchFamily="34" charset="-122"/>
              </a:rPr>
              <a:t>气压</a:t>
            </a:r>
            <a:r>
              <a:rPr lang="zh-CN" altLang="en-US" b="0" dirty="0">
                <a:ea typeface="微软雅黑" panose="020B0503020204020204" pitchFamily="34" charset="-122"/>
              </a:rPr>
              <a:t>尺度：P</a:t>
            </a:r>
          </a:p>
          <a:p>
            <a:pPr indent="457200" eaLnBrk="1" hangingPunct="1">
              <a:lnSpc>
                <a:spcPct val="150000"/>
              </a:lnSpc>
            </a:pPr>
            <a:r>
              <a:rPr lang="zh-CN" altLang="en-US" b="0" dirty="0" smtClean="0">
                <a:ea typeface="微软雅黑" panose="020B0503020204020204" pitchFamily="34" charset="-122"/>
              </a:rPr>
              <a:t>密度</a:t>
            </a:r>
            <a:r>
              <a:rPr lang="zh-CN" altLang="en-US" b="0" dirty="0">
                <a:ea typeface="微软雅黑" panose="020B0503020204020204" pitchFamily="34" charset="-122"/>
              </a:rPr>
              <a:t>尺度</a:t>
            </a:r>
            <a:r>
              <a:rPr lang="zh-CN" altLang="en-US" b="0" dirty="0" smtClean="0">
                <a:ea typeface="微软雅黑" panose="020B0503020204020204" pitchFamily="34" charset="-122"/>
              </a:rPr>
              <a:t>：</a:t>
            </a:r>
            <a:r>
              <a:rPr lang="el-GR" altLang="zh-CN" b="0" dirty="0" smtClean="0">
                <a:ea typeface="微软雅黑" panose="020B0503020204020204" pitchFamily="34" charset="-122"/>
              </a:rPr>
              <a:t>Π</a:t>
            </a:r>
            <a:endParaRPr lang="en-US" altLang="zh-CN" b="0" dirty="0" smtClean="0">
              <a:ea typeface="微软雅黑" panose="020B0503020204020204" pitchFamily="34" charset="-122"/>
            </a:endParaRPr>
          </a:p>
          <a:p>
            <a:pPr indent="457200" eaLnBrk="1" hangingPunct="1">
              <a:lnSpc>
                <a:spcPct val="150000"/>
              </a:lnSpc>
            </a:pPr>
            <a:r>
              <a:rPr lang="zh-CN" altLang="en-US" b="0" dirty="0" smtClean="0">
                <a:ea typeface="微软雅黑" panose="020B0503020204020204" pitchFamily="34" charset="-122"/>
              </a:rPr>
              <a:t>温度尺度：</a:t>
            </a:r>
            <a:endParaRPr lang="zh-CN" altLang="en-US" b="0" dirty="0">
              <a:ea typeface="微软雅黑" panose="020B0503020204020204" pitchFamily="34" charset="-122"/>
            </a:endParaRPr>
          </a:p>
          <a:p>
            <a:pPr indent="457200" eaLnBrk="1" hangingPunct="1">
              <a:lnSpc>
                <a:spcPct val="150000"/>
              </a:lnSpc>
            </a:pPr>
            <a:r>
              <a:rPr lang="zh-CN" altLang="en-US" b="0" dirty="0" smtClean="0">
                <a:ea typeface="微软雅黑" panose="020B0503020204020204" pitchFamily="34" charset="-122"/>
              </a:rPr>
              <a:t>物理量</a:t>
            </a:r>
            <a:r>
              <a:rPr lang="zh-CN" altLang="en-US" b="0" dirty="0">
                <a:ea typeface="微软雅黑" panose="020B0503020204020204" pitchFamily="34" charset="-122"/>
              </a:rPr>
              <a:t>：F，水平变化尺度：        ，垂直变化尺度：       </a:t>
            </a:r>
            <a:r>
              <a:rPr lang="zh-CN" altLang="en-US" b="0" dirty="0" smtClean="0">
                <a:ea typeface="微软雅黑" panose="020B0503020204020204" pitchFamily="34" charset="-122"/>
              </a:rPr>
              <a:t>，</a:t>
            </a:r>
            <a:endParaRPr lang="en-US" altLang="zh-CN" b="0" dirty="0" smtClean="0">
              <a:ea typeface="微软雅黑" panose="020B0503020204020204" pitchFamily="34" charset="-122"/>
            </a:endParaRPr>
          </a:p>
          <a:p>
            <a:pPr indent="457200" eaLnBrk="1" hangingPunct="1">
              <a:lnSpc>
                <a:spcPct val="150000"/>
              </a:lnSpc>
            </a:pPr>
            <a:r>
              <a:rPr lang="en-US" altLang="zh-CN" b="0" dirty="0">
                <a:ea typeface="微软雅黑" panose="020B0503020204020204" pitchFamily="34" charset="-122"/>
              </a:rPr>
              <a:t> </a:t>
            </a:r>
            <a:r>
              <a:rPr lang="en-US" altLang="zh-CN" b="0" dirty="0" smtClean="0">
                <a:ea typeface="微软雅黑" panose="020B0503020204020204" pitchFamily="34" charset="-122"/>
              </a:rPr>
              <a:t>                   </a:t>
            </a:r>
            <a:r>
              <a:rPr lang="zh-CN" altLang="en-US" b="0" dirty="0" smtClean="0">
                <a:ea typeface="微软雅黑" panose="020B0503020204020204" pitchFamily="34" charset="-122"/>
              </a:rPr>
              <a:t>时间</a:t>
            </a:r>
            <a:r>
              <a:rPr lang="zh-CN" altLang="en-US" b="0" dirty="0">
                <a:ea typeface="微软雅黑" panose="020B0503020204020204" pitchFamily="34" charset="-122"/>
              </a:rPr>
              <a:t>变化尺度：</a:t>
            </a:r>
          </a:p>
          <a:p>
            <a:pPr indent="457200" eaLnBrk="1" hangingPunct="1">
              <a:lnSpc>
                <a:spcPct val="150000"/>
              </a:lnSpc>
            </a:pPr>
            <a:r>
              <a:rPr lang="zh-CN" altLang="en-US" b="0" dirty="0">
                <a:ea typeface="微软雅黑" panose="020B0503020204020204" pitchFamily="34" charset="-122"/>
              </a:rPr>
              <a:t>        </a:t>
            </a:r>
          </a:p>
        </p:txBody>
      </p:sp>
      <p:graphicFrame>
        <p:nvGraphicFramePr>
          <p:cNvPr id="15365" name="Object 5">
            <a:hlinkClick r:id="" action="ppaction://ole?verb=1"/>
          </p:cNvPr>
          <p:cNvGraphicFramePr>
            <a:graphicFrameLocks noChangeAspect="1"/>
          </p:cNvGraphicFramePr>
          <p:nvPr/>
        </p:nvGraphicFramePr>
        <p:xfrm>
          <a:off x="2134320" y="4404223"/>
          <a:ext cx="317500" cy="360362"/>
        </p:xfrm>
        <a:graphic>
          <a:graphicData uri="http://schemas.openxmlformats.org/presentationml/2006/ole">
            <p:oleObj spid="_x0000_s159752" r:id="rId3" imgW="140844" imgH="204733" progId="Equation.3">
              <p:embed/>
            </p:oleObj>
          </a:graphicData>
        </a:graphic>
      </p:graphicFrame>
      <p:graphicFrame>
        <p:nvGraphicFramePr>
          <p:cNvPr id="15366" name="Object 6">
            <a:hlinkClick r:id="" action="ppaction://ole?verb=1"/>
          </p:cNvPr>
          <p:cNvGraphicFramePr>
            <a:graphicFrameLocks noChangeAspect="1"/>
          </p:cNvGraphicFramePr>
          <p:nvPr/>
        </p:nvGraphicFramePr>
        <p:xfrm>
          <a:off x="3836624" y="4820079"/>
          <a:ext cx="722312" cy="404813"/>
        </p:xfrm>
        <a:graphic>
          <a:graphicData uri="http://schemas.openxmlformats.org/presentationml/2006/ole">
            <p:oleObj spid="_x0000_s159751" r:id="rId4" imgW="319044" imgH="229958" progId="Equation.3">
              <p:embed/>
            </p:oleObj>
          </a:graphicData>
        </a:graphic>
      </p:graphicFrame>
      <p:graphicFrame>
        <p:nvGraphicFramePr>
          <p:cNvPr id="15367" name="Object 7">
            <a:hlinkClick r:id="" action="ppaction://ole?verb=1"/>
          </p:cNvPr>
          <p:cNvGraphicFramePr>
            <a:graphicFrameLocks noChangeAspect="1"/>
          </p:cNvGraphicFramePr>
          <p:nvPr/>
        </p:nvGraphicFramePr>
        <p:xfrm>
          <a:off x="6135279" y="4820079"/>
          <a:ext cx="722313" cy="382588"/>
        </p:xfrm>
        <a:graphic>
          <a:graphicData uri="http://schemas.openxmlformats.org/presentationml/2006/ole">
            <p:oleObj spid="_x0000_s159750" r:id="rId5" imgW="319044" imgH="216921" progId="Equation.3">
              <p:embed/>
            </p:oleObj>
          </a:graphicData>
        </a:graphic>
      </p:graphicFrame>
      <p:graphicFrame>
        <p:nvGraphicFramePr>
          <p:cNvPr id="15368" name="Object 8">
            <a:hlinkClick r:id="" action="ppaction://ole?verb=1"/>
          </p:cNvPr>
          <p:cNvGraphicFramePr>
            <a:graphicFrameLocks noChangeAspect="1"/>
          </p:cNvGraphicFramePr>
          <p:nvPr/>
        </p:nvGraphicFramePr>
        <p:xfrm>
          <a:off x="3863611" y="5266990"/>
          <a:ext cx="695325" cy="404813"/>
        </p:xfrm>
        <a:graphic>
          <a:graphicData uri="http://schemas.openxmlformats.org/presentationml/2006/ole">
            <p:oleObj spid="_x0000_s159749" r:id="rId6" imgW="306369" imgH="229958" progId="Equation.3">
              <p:embed/>
            </p:oleObj>
          </a:graphicData>
        </a:graphic>
      </p:graphicFrame>
      <p:sp>
        <p:nvSpPr>
          <p:cNvPr id="3" name="标题 2"/>
          <p:cNvSpPr>
            <a:spLocks noGrp="1"/>
          </p:cNvSpPr>
          <p:nvPr>
            <p:ph type="title"/>
          </p:nvPr>
        </p:nvSpPr>
        <p:spPr/>
        <p:txBody>
          <a:bodyPr/>
          <a:lstStyle/>
          <a:p>
            <a:r>
              <a:rPr lang="zh-CN" altLang="en-US" b="0" dirty="0"/>
              <a:t>各种特征尺度的记号</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14</a:t>
            </a:fld>
            <a:endParaRPr lang="zh-CN" altLang="en-US"/>
          </a:p>
        </p:txBody>
      </p:sp>
      <p:graphicFrame>
        <p:nvGraphicFramePr>
          <p:cNvPr id="4" name="表格 3"/>
          <p:cNvGraphicFramePr>
            <a:graphicFrameLocks noGrp="1"/>
          </p:cNvGraphicFramePr>
          <p:nvPr/>
        </p:nvGraphicFramePr>
        <p:xfrm>
          <a:off x="431073" y="1040402"/>
          <a:ext cx="8042570" cy="4820920"/>
        </p:xfrm>
        <a:graphic>
          <a:graphicData uri="http://schemas.openxmlformats.org/drawingml/2006/table">
            <a:tbl>
              <a:tblPr firstRow="1" bandRow="1">
                <a:tableStyleId>{5C22544A-7EE6-4342-B048-85BDC9FD1C3A}</a:tableStyleId>
              </a:tblPr>
              <a:tblGrid>
                <a:gridCol w="1983467"/>
                <a:gridCol w="1058779"/>
                <a:gridCol w="5000324"/>
              </a:tblGrid>
              <a:tr h="370840">
                <a:tc>
                  <a:txBody>
                    <a:bodyPr/>
                    <a:lstStyle/>
                    <a:p>
                      <a:endParaRPr lang="zh-CN" altLang="en-US" dirty="0"/>
                    </a:p>
                  </a:txBody>
                  <a:tcPr/>
                </a:tc>
                <a:tc>
                  <a:txBody>
                    <a:bodyPr/>
                    <a:lstStyle/>
                    <a:p>
                      <a:pPr algn="ctr"/>
                      <a:r>
                        <a:rPr lang="zh-CN" altLang="en-US" dirty="0" smtClean="0">
                          <a:latin typeface="微软雅黑" panose="020B0503020204020204" pitchFamily="34" charset="-122"/>
                          <a:ea typeface="微软雅黑" panose="020B0503020204020204" pitchFamily="34" charset="-122"/>
                        </a:rPr>
                        <a:t>记号</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意义</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pPr algn="ctr"/>
                      <a:r>
                        <a:rPr lang="zh-CN" altLang="en-US" b="0" dirty="0" smtClean="0">
                          <a:ea typeface="微软雅黑" panose="020B0503020204020204" pitchFamily="34" charset="-122"/>
                        </a:rPr>
                        <a:t>水平尺度</a:t>
                      </a:r>
                      <a:endParaRPr lang="zh-CN" altLang="en-US" dirty="0"/>
                    </a:p>
                  </a:txBody>
                  <a:tcPr/>
                </a:tc>
                <a:tc>
                  <a:txBody>
                    <a:bodyPr/>
                    <a:lstStyle/>
                    <a:p>
                      <a:pPr algn="ctr"/>
                      <a:r>
                        <a:rPr lang="zh-CN" altLang="en-US" b="0" dirty="0" smtClean="0">
                          <a:ea typeface="微软雅黑" panose="020B0503020204020204" pitchFamily="34" charset="-122"/>
                        </a:rPr>
                        <a:t>L</a:t>
                      </a:r>
                      <a:endParaRPr lang="zh-CN" altLang="en-US" dirty="0"/>
                    </a:p>
                  </a:txBody>
                  <a:tcPr/>
                </a:tc>
                <a:tc>
                  <a:txBody>
                    <a:bodyPr/>
                    <a:lstStyle/>
                    <a:p>
                      <a:r>
                        <a:rPr lang="zh-CN" altLang="en-US" b="0" dirty="0" smtClean="0">
                          <a:ea typeface="微软雅黑" panose="020B0503020204020204" pitchFamily="34" charset="-122"/>
                        </a:rPr>
                        <a:t>对波动，L取1/4波长；对涡旋，取为半径或直径</a:t>
                      </a:r>
                      <a:endParaRPr lang="zh-CN" altLang="en-US" dirty="0"/>
                    </a:p>
                  </a:txBody>
                  <a:tcPr/>
                </a:tc>
              </a:tr>
              <a:tr h="370840">
                <a:tc>
                  <a:txBody>
                    <a:bodyPr/>
                    <a:lstStyle/>
                    <a:p>
                      <a:pPr algn="ctr"/>
                      <a:r>
                        <a:rPr lang="zh-CN" altLang="en-US" b="0" dirty="0" smtClean="0">
                          <a:ea typeface="微软雅黑" panose="020B0503020204020204" pitchFamily="34" charset="-122"/>
                        </a:rPr>
                        <a:t>垂直尺度</a:t>
                      </a:r>
                      <a:endParaRPr lang="zh-CN" altLang="en-US" dirty="0"/>
                    </a:p>
                  </a:txBody>
                  <a:tcPr/>
                </a:tc>
                <a:tc>
                  <a:txBody>
                    <a:bodyPr/>
                    <a:lstStyle/>
                    <a:p>
                      <a:pPr algn="ctr"/>
                      <a:r>
                        <a:rPr lang="en-US" altLang="zh-CN" b="0" dirty="0" smtClean="0">
                          <a:ea typeface="微软雅黑" panose="020B0503020204020204" pitchFamily="34" charset="-122"/>
                        </a:rPr>
                        <a:t>Z</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dirty="0" smtClean="0">
                          <a:ea typeface="微软雅黑" panose="020B0503020204020204" pitchFamily="34" charset="-122"/>
                        </a:rPr>
                        <a:t>取为系统厚度</a:t>
                      </a:r>
                    </a:p>
                  </a:txBody>
                  <a:tcPr/>
                </a:tc>
              </a:tr>
              <a:tr h="370840">
                <a:tc>
                  <a:txBody>
                    <a:bodyPr/>
                    <a:lstStyle/>
                    <a:p>
                      <a:pPr algn="ctr"/>
                      <a:r>
                        <a:rPr lang="zh-CN" altLang="en-US" b="0" dirty="0" smtClean="0">
                          <a:ea typeface="微软雅黑" panose="020B0503020204020204" pitchFamily="34" charset="-122"/>
                        </a:rPr>
                        <a:t>时间尺度</a:t>
                      </a:r>
                      <a:endParaRPr lang="zh-CN" altLang="en-US" dirty="0"/>
                    </a:p>
                  </a:txBody>
                  <a:tcPr/>
                </a:tc>
                <a:tc>
                  <a:txBody>
                    <a:bodyPr/>
                    <a:lstStyle/>
                    <a:p>
                      <a:pPr algn="ctr"/>
                      <a:r>
                        <a:rPr lang="el-GR" altLang="zh-CN" b="0" dirty="0" smtClean="0">
                          <a:latin typeface="Times New Roman" panose="02020603050405020304" pitchFamily="18" charset="0"/>
                          <a:ea typeface="微软雅黑" panose="020B0503020204020204" pitchFamily="34" charset="-122"/>
                          <a:cs typeface="Times New Roman" panose="02020603050405020304" pitchFamily="18" charset="0"/>
                        </a:rPr>
                        <a:t>τ</a:t>
                      </a:r>
                      <a:endParaRPr lang="zh-CN" altLang="en-US" dirty="0"/>
                    </a:p>
                  </a:txBody>
                  <a:tcPr/>
                </a:tc>
                <a:tc>
                  <a:txBody>
                    <a:bodyPr/>
                    <a:lstStyle/>
                    <a:p>
                      <a:r>
                        <a:rPr lang="zh-CN" altLang="en-US" b="0" dirty="0" smtClean="0">
                          <a:ea typeface="微软雅黑" panose="020B0503020204020204" pitchFamily="34" charset="-122"/>
                        </a:rPr>
                        <a:t>取为天气系统出现消亡的时间，即生命史</a:t>
                      </a:r>
                      <a:endParaRPr lang="zh-CN" altLang="en-US" dirty="0"/>
                    </a:p>
                  </a:txBody>
                  <a:tcPr/>
                </a:tc>
              </a:tr>
              <a:tr h="370840">
                <a:tc>
                  <a:txBody>
                    <a:bodyPr/>
                    <a:lstStyle/>
                    <a:p>
                      <a:pPr algn="ctr"/>
                      <a:r>
                        <a:rPr lang="zh-CN" altLang="en-US" b="0" dirty="0" smtClean="0">
                          <a:ea typeface="微软雅黑" panose="020B0503020204020204" pitchFamily="34" charset="-122"/>
                        </a:rPr>
                        <a:t>水平速度尺度</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0" dirty="0" smtClean="0">
                          <a:ea typeface="微软雅黑" panose="020B0503020204020204" pitchFamily="34" charset="-122"/>
                        </a:rPr>
                        <a:t>U</a:t>
                      </a:r>
                    </a:p>
                  </a:txBody>
                  <a:tcPr/>
                </a:tc>
                <a:tc>
                  <a:txBody>
                    <a:bodyPr/>
                    <a:lstStyle/>
                    <a:p>
                      <a:endParaRPr lang="zh-CN" altLang="en-US" dirty="0"/>
                    </a:p>
                  </a:txBody>
                  <a:tcPr/>
                </a:tc>
              </a:tr>
              <a:tr h="370840">
                <a:tc>
                  <a:txBody>
                    <a:bodyPr/>
                    <a:lstStyle/>
                    <a:p>
                      <a:pPr algn="ctr"/>
                      <a:r>
                        <a:rPr lang="zh-CN" altLang="en-US" b="0" dirty="0" smtClean="0">
                          <a:ea typeface="微软雅黑" panose="020B0503020204020204" pitchFamily="34" charset="-122"/>
                        </a:rPr>
                        <a:t>垂直速度尺度</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0" dirty="0" smtClean="0">
                          <a:ea typeface="微软雅黑" panose="020B0503020204020204" pitchFamily="34" charset="-122"/>
                        </a:rPr>
                        <a:t>W</a:t>
                      </a:r>
                    </a:p>
                  </a:txBody>
                  <a:tcPr/>
                </a:tc>
                <a:tc>
                  <a:txBody>
                    <a:bodyPr/>
                    <a:lstStyle/>
                    <a:p>
                      <a:endParaRPr lang="zh-CN" altLang="en-US" dirty="0"/>
                    </a:p>
                  </a:txBody>
                  <a:tcPr/>
                </a:tc>
              </a:tr>
              <a:tr h="370840">
                <a:tc>
                  <a:txBody>
                    <a:bodyPr/>
                    <a:lstStyle/>
                    <a:p>
                      <a:pPr algn="ctr"/>
                      <a:r>
                        <a:rPr lang="zh-CN" altLang="en-US" b="0" dirty="0" smtClean="0">
                          <a:ea typeface="微软雅黑" panose="020B0503020204020204" pitchFamily="34" charset="-122"/>
                        </a:rPr>
                        <a:t>气压尺度</a:t>
                      </a:r>
                      <a:endParaRPr lang="zh-CN" altLang="en-US" dirty="0"/>
                    </a:p>
                  </a:txBody>
                  <a:tcPr/>
                </a:tc>
                <a:tc>
                  <a:txBody>
                    <a:bodyPr/>
                    <a:lstStyle/>
                    <a:p>
                      <a:pPr algn="ctr"/>
                      <a:r>
                        <a:rPr lang="zh-CN" altLang="en-US" b="0" dirty="0" smtClean="0">
                          <a:ea typeface="微软雅黑" panose="020B0503020204020204" pitchFamily="34" charset="-122"/>
                        </a:rPr>
                        <a:t>P</a:t>
                      </a:r>
                      <a:endParaRPr lang="zh-CN" altLang="en-US" dirty="0"/>
                    </a:p>
                  </a:txBody>
                  <a:tcPr/>
                </a:tc>
                <a:tc>
                  <a:txBody>
                    <a:bodyPr/>
                    <a:lstStyle/>
                    <a:p>
                      <a:endParaRPr lang="zh-CN" altLang="en-US" dirty="0"/>
                    </a:p>
                  </a:txBody>
                  <a:tcPr/>
                </a:tc>
              </a:tr>
              <a:tr h="370840">
                <a:tc>
                  <a:txBody>
                    <a:bodyPr/>
                    <a:lstStyle/>
                    <a:p>
                      <a:pPr algn="ctr"/>
                      <a:r>
                        <a:rPr lang="zh-CN" altLang="en-US" b="0" dirty="0" smtClean="0">
                          <a:ea typeface="微软雅黑" panose="020B0503020204020204" pitchFamily="34" charset="-122"/>
                        </a:rPr>
                        <a:t>密度尺度</a:t>
                      </a:r>
                      <a:endParaRPr lang="zh-CN" altLang="en-US" dirty="0"/>
                    </a:p>
                  </a:txBody>
                  <a:tcPr/>
                </a:tc>
                <a:tc>
                  <a:txBody>
                    <a:bodyPr/>
                    <a:lstStyle/>
                    <a:p>
                      <a:pPr algn="ctr"/>
                      <a:r>
                        <a:rPr lang="el-GR" altLang="zh-CN" b="0" dirty="0" smtClean="0">
                          <a:ea typeface="微软雅黑" panose="020B0503020204020204" pitchFamily="34" charset="-122"/>
                        </a:rPr>
                        <a:t>Π</a:t>
                      </a:r>
                      <a:endParaRPr lang="zh-CN" altLang="en-US" dirty="0"/>
                    </a:p>
                  </a:txBody>
                  <a:tcPr/>
                </a:tc>
                <a:tc>
                  <a:txBody>
                    <a:bodyPr/>
                    <a:lstStyle/>
                    <a:p>
                      <a:endParaRPr lang="zh-CN" altLang="en-US" dirty="0"/>
                    </a:p>
                  </a:txBody>
                  <a:tcPr/>
                </a:tc>
              </a:tr>
              <a:tr h="370840">
                <a:tc>
                  <a:txBody>
                    <a:bodyPr/>
                    <a:lstStyle/>
                    <a:p>
                      <a:pPr algn="ctr"/>
                      <a:r>
                        <a:rPr lang="zh-CN" altLang="en-US" b="0" dirty="0" smtClean="0">
                          <a:ea typeface="微软雅黑" panose="020B0503020204020204" pitchFamily="34" charset="-122"/>
                        </a:rPr>
                        <a:t>温度尺度</a:t>
                      </a:r>
                      <a:endParaRPr lang="zh-CN" altLang="en-US" dirty="0"/>
                    </a:p>
                  </a:txBody>
                  <a:tcPr>
                    <a:lnB w="12700" cap="flat" cmpd="sng" algn="ctr">
                      <a:solidFill>
                        <a:schemeClr val="tx1"/>
                      </a:solid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solidFill>
                            <a:srgbClr val="FF0000"/>
                          </a:solidFill>
                          <a:latin typeface="微软雅黑" panose="020B0503020204020204" pitchFamily="34" charset="-122"/>
                          <a:ea typeface="微软雅黑" panose="020B0503020204020204" pitchFamily="34" charset="-122"/>
                        </a:rPr>
                        <a:t>物理量</a:t>
                      </a:r>
                      <a:endParaRPr lang="zh-CN" altLang="en-US" dirty="0">
                        <a:solidFill>
                          <a:srgbClr val="FF0000"/>
                        </a:solidFill>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r>
              <a:tr h="370840">
                <a:tc>
                  <a:txBody>
                    <a:bodyPr/>
                    <a:lstStyle/>
                    <a:p>
                      <a:pPr algn="ctr"/>
                      <a:r>
                        <a:rPr lang="zh-CN" altLang="en-US" dirty="0" smtClean="0">
                          <a:latin typeface="微软雅黑" panose="020B0503020204020204" pitchFamily="34" charset="-122"/>
                          <a:ea typeface="微软雅黑" panose="020B0503020204020204" pitchFamily="34" charset="-122"/>
                        </a:rPr>
                        <a:t>水平变化尺度</a:t>
                      </a:r>
                      <a:endParaRPr lang="zh-CN" altLang="en-US"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r>
              <a:tr h="370840">
                <a:tc>
                  <a:txBody>
                    <a:bodyPr/>
                    <a:lstStyle/>
                    <a:p>
                      <a:pPr algn="ctr"/>
                      <a:r>
                        <a:rPr lang="zh-CN" altLang="en-US" dirty="0" smtClean="0">
                          <a:latin typeface="微软雅黑" panose="020B0503020204020204" pitchFamily="34" charset="-122"/>
                          <a:ea typeface="微软雅黑" panose="020B0503020204020204" pitchFamily="34" charset="-122"/>
                        </a:rPr>
                        <a:t>垂直变化尺度</a:t>
                      </a:r>
                      <a:endParaRPr lang="zh-CN" altLang="en-US"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r>
              <a:tr h="370840">
                <a:tc>
                  <a:txBody>
                    <a:bodyPr/>
                    <a:lstStyle/>
                    <a:p>
                      <a:pPr algn="ctr"/>
                      <a:r>
                        <a:rPr lang="zh-CN" altLang="en-US" dirty="0" smtClean="0">
                          <a:latin typeface="微软雅黑" panose="020B0503020204020204" pitchFamily="34" charset="-122"/>
                          <a:ea typeface="微软雅黑" panose="020B0503020204020204" pitchFamily="34" charset="-122"/>
                        </a:rPr>
                        <a:t>时间变化尺度</a:t>
                      </a:r>
                      <a:endParaRPr lang="zh-CN" altLang="en-US"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tr>
            </a:tbl>
          </a:graphicData>
        </a:graphic>
      </p:graphicFrame>
      <p:graphicFrame>
        <p:nvGraphicFramePr>
          <p:cNvPr id="10" name="Object 5">
            <a:hlinkClick r:id="" action="ppaction://ole?verb=1"/>
          </p:cNvPr>
          <p:cNvGraphicFramePr>
            <a:graphicFrameLocks noChangeAspect="1"/>
          </p:cNvGraphicFramePr>
          <p:nvPr/>
        </p:nvGraphicFramePr>
        <p:xfrm>
          <a:off x="2736136" y="4021636"/>
          <a:ext cx="317500" cy="360362"/>
        </p:xfrm>
        <a:graphic>
          <a:graphicData uri="http://schemas.openxmlformats.org/presentationml/2006/ole">
            <p:oleObj spid="_x0000_s159748" r:id="rId7" imgW="140844" imgH="204733" progId="Equation.3">
              <p:embed/>
            </p:oleObj>
          </a:graphicData>
        </a:graphic>
      </p:graphicFrame>
      <p:graphicFrame>
        <p:nvGraphicFramePr>
          <p:cNvPr id="11" name="Object 6">
            <a:hlinkClick r:id="" action="ppaction://ole?verb=1"/>
          </p:cNvPr>
          <p:cNvGraphicFramePr>
            <a:graphicFrameLocks noChangeAspect="1"/>
          </p:cNvGraphicFramePr>
          <p:nvPr/>
        </p:nvGraphicFramePr>
        <p:xfrm>
          <a:off x="2493661" y="4764585"/>
          <a:ext cx="722312" cy="404813"/>
        </p:xfrm>
        <a:graphic>
          <a:graphicData uri="http://schemas.openxmlformats.org/presentationml/2006/ole">
            <p:oleObj spid="_x0000_s159747" r:id="rId8" imgW="319044" imgH="229958" progId="Equation.3">
              <p:embed/>
            </p:oleObj>
          </a:graphicData>
        </a:graphic>
      </p:graphicFrame>
      <p:graphicFrame>
        <p:nvGraphicFramePr>
          <p:cNvPr id="12" name="Object 7">
            <a:hlinkClick r:id="" action="ppaction://ole?verb=1"/>
          </p:cNvPr>
          <p:cNvGraphicFramePr>
            <a:graphicFrameLocks noChangeAspect="1"/>
          </p:cNvGraphicFramePr>
          <p:nvPr/>
        </p:nvGraphicFramePr>
        <p:xfrm>
          <a:off x="2480663" y="5090956"/>
          <a:ext cx="828447" cy="438804"/>
        </p:xfrm>
        <a:graphic>
          <a:graphicData uri="http://schemas.openxmlformats.org/presentationml/2006/ole">
            <p:oleObj spid="_x0000_s159746" r:id="rId9" imgW="319044" imgH="216921" progId="Equation.3">
              <p:embed/>
            </p:oleObj>
          </a:graphicData>
        </a:graphic>
      </p:graphicFrame>
      <p:graphicFrame>
        <p:nvGraphicFramePr>
          <p:cNvPr id="13" name="Object 8">
            <a:hlinkClick r:id="" action="ppaction://ole?verb=1"/>
          </p:cNvPr>
          <p:cNvGraphicFramePr>
            <a:graphicFrameLocks noChangeAspect="1"/>
          </p:cNvGraphicFramePr>
          <p:nvPr/>
        </p:nvGraphicFramePr>
        <p:xfrm>
          <a:off x="2480663" y="5495769"/>
          <a:ext cx="695325" cy="404813"/>
        </p:xfrm>
        <a:graphic>
          <a:graphicData uri="http://schemas.openxmlformats.org/presentationml/2006/ole">
            <p:oleObj spid="_x0000_s159745" r:id="rId10" imgW="306369" imgH="229958" progId="Equation.3">
              <p:embed/>
            </p:oleObj>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527416" y="1045022"/>
            <a:ext cx="8137525" cy="21236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342900" indent="-342900" algn="just">
              <a:lnSpc>
                <a:spcPct val="150000"/>
              </a:lnSpc>
              <a:buFont typeface="Wingdings" panose="05000000000000000000" pitchFamily="2" charset="2"/>
              <a:buChar char="p"/>
            </a:pPr>
            <a:r>
              <a:rPr lang="zh-CN" altLang="en-US" sz="2400" dirty="0">
                <a:solidFill>
                  <a:srgbClr val="002060"/>
                </a:solidFill>
                <a:ea typeface="微软雅黑" panose="020B0503020204020204" pitchFamily="34" charset="-122"/>
              </a:rPr>
              <a:t>尺度</a:t>
            </a:r>
            <a:r>
              <a:rPr lang="zh-CN" altLang="en-US" sz="2400" dirty="0" smtClean="0">
                <a:solidFill>
                  <a:srgbClr val="002060"/>
                </a:solidFill>
                <a:ea typeface="微软雅黑" panose="020B0503020204020204" pitchFamily="34" charset="-122"/>
              </a:rPr>
              <a:t>分析：</a:t>
            </a:r>
            <a:r>
              <a:rPr lang="zh-CN" altLang="en-US" sz="2000" b="0" dirty="0" smtClean="0">
                <a:ea typeface="微软雅黑" panose="020B0503020204020204" pitchFamily="34" charset="-122"/>
              </a:rPr>
              <a:t>在</a:t>
            </a:r>
            <a:r>
              <a:rPr lang="zh-CN" altLang="en-US" sz="2000" b="0" dirty="0">
                <a:ea typeface="微软雅黑" panose="020B0503020204020204" pitchFamily="34" charset="-122"/>
              </a:rPr>
              <a:t>大气运动规律的支配下，寻找不同运动各种尺度之间的关系，从而估计方程中各项对于所给的特定运动的贡献大小，并由此来简化方程的</a:t>
            </a:r>
            <a:r>
              <a:rPr lang="zh-CN" altLang="en-US" sz="2000" b="0" dirty="0" smtClean="0">
                <a:ea typeface="微软雅黑" panose="020B0503020204020204" pitchFamily="34" charset="-122"/>
              </a:rPr>
              <a:t>方法。</a:t>
            </a:r>
            <a:endParaRPr lang="zh-CN" altLang="en-US" sz="2000" b="0" dirty="0">
              <a:ea typeface="微软雅黑" panose="020B0503020204020204" pitchFamily="34" charset="-122"/>
            </a:endParaRPr>
          </a:p>
          <a:p>
            <a:pPr marL="342900" indent="-342900" algn="just" eaLnBrk="1" hangingPunct="1">
              <a:lnSpc>
                <a:spcPct val="150000"/>
              </a:lnSpc>
              <a:buFont typeface="Wingdings" panose="05000000000000000000" pitchFamily="2" charset="2"/>
              <a:buChar char="p"/>
            </a:pPr>
            <a:r>
              <a:rPr lang="zh-CN" altLang="en-US" sz="2400" dirty="0">
                <a:solidFill>
                  <a:srgbClr val="002060"/>
                </a:solidFill>
                <a:ea typeface="微软雅黑" panose="020B0503020204020204" pitchFamily="34" charset="-122"/>
              </a:rPr>
              <a:t>基本尺度：</a:t>
            </a:r>
            <a:r>
              <a:rPr lang="zh-CN" altLang="en-US" sz="2000" b="0" dirty="0" smtClean="0">
                <a:ea typeface="微软雅黑" panose="020B0503020204020204" pitchFamily="34" charset="-122"/>
              </a:rPr>
              <a:t>一般</a:t>
            </a:r>
            <a:r>
              <a:rPr lang="zh-CN" altLang="en-US" sz="2000" b="0" dirty="0">
                <a:ea typeface="微软雅黑" panose="020B0503020204020204" pitchFamily="34" charset="-122"/>
              </a:rPr>
              <a:t>认为                              为基本尺度</a:t>
            </a:r>
            <a:r>
              <a:rPr lang="zh-CN" altLang="en-US" sz="2000" b="0" dirty="0" smtClean="0">
                <a:ea typeface="微软雅黑" panose="020B0503020204020204" pitchFamily="34" charset="-122"/>
              </a:rPr>
              <a:t>。</a:t>
            </a:r>
            <a:endParaRPr lang="en-US" altLang="zh-CN" sz="2000" b="0" dirty="0" smtClean="0">
              <a:ea typeface="微软雅黑" panose="020B0503020204020204" pitchFamily="34" charset="-122"/>
            </a:endParaRPr>
          </a:p>
        </p:txBody>
      </p:sp>
      <p:graphicFrame>
        <p:nvGraphicFramePr>
          <p:cNvPr id="16387" name="Object 3">
            <a:hlinkClick r:id="" action="ppaction://ole?verb=1"/>
          </p:cNvPr>
          <p:cNvGraphicFramePr>
            <a:graphicFrameLocks noChangeAspect="1"/>
          </p:cNvGraphicFramePr>
          <p:nvPr/>
        </p:nvGraphicFramePr>
        <p:xfrm>
          <a:off x="3530717" y="2706539"/>
          <a:ext cx="1879600" cy="287337"/>
        </p:xfrm>
        <a:graphic>
          <a:graphicData uri="http://schemas.openxmlformats.org/presentationml/2006/ole">
            <p:oleObj spid="_x0000_s98094" r:id="rId3" imgW="1157879" imgH="177830" progId="Equation.3">
              <p:embed/>
            </p:oleObj>
          </a:graphicData>
        </a:graphic>
      </p:graphicFrame>
      <p:sp>
        <p:nvSpPr>
          <p:cNvPr id="4" name="标题 3"/>
          <p:cNvSpPr>
            <a:spLocks noGrp="1"/>
          </p:cNvSpPr>
          <p:nvPr>
            <p:ph type="title"/>
          </p:nvPr>
        </p:nvSpPr>
        <p:spPr/>
        <p:txBody>
          <a:bodyPr/>
          <a:lstStyle/>
          <a:p>
            <a:r>
              <a:rPr lang="zh-CN" altLang="en-US" sz="3200" b="0" dirty="0"/>
              <a:t>尺度</a:t>
            </a:r>
            <a:r>
              <a:rPr lang="zh-CN" altLang="en-US" sz="3200" b="0" dirty="0" smtClean="0"/>
              <a:t>分析</a:t>
            </a:r>
            <a:endParaRPr lang="zh-CN" altLang="en-US" sz="320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15</a:t>
            </a:fld>
            <a:endParaRPr lang="zh-CN" altLang="en-US"/>
          </a:p>
        </p:txBody>
      </p:sp>
      <p:graphicFrame>
        <p:nvGraphicFramePr>
          <p:cNvPr id="3" name="对象 2"/>
          <p:cNvGraphicFramePr>
            <a:graphicFrameLocks/>
          </p:cNvGraphicFramePr>
          <p:nvPr/>
        </p:nvGraphicFramePr>
        <p:xfrm>
          <a:off x="1290712" y="3386688"/>
          <a:ext cx="6359609" cy="1654917"/>
        </p:xfrm>
        <a:graphic>
          <a:graphicData uri="http://schemas.openxmlformats.org/presentationml/2006/ole">
            <p:oleObj spid="_x0000_s98095" name="Equation" r:id="rId4" imgW="81991200" imgH="21336000" progId="Equation.DSMT4">
              <p:embed/>
            </p:oleObj>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尺度大小</a:t>
            </a:r>
            <a:endParaRPr lang="zh-CN" altLang="en-US" sz="3200"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16</a:t>
            </a:fld>
            <a:endParaRPr lang="zh-CN" altLang="en-US" dirty="0"/>
          </a:p>
        </p:txBody>
      </p:sp>
      <p:graphicFrame>
        <p:nvGraphicFramePr>
          <p:cNvPr id="5" name="表格 4"/>
          <p:cNvGraphicFramePr>
            <a:graphicFrameLocks noGrp="1"/>
          </p:cNvGraphicFramePr>
          <p:nvPr/>
        </p:nvGraphicFramePr>
        <p:xfrm>
          <a:off x="385011" y="1024617"/>
          <a:ext cx="7399635" cy="5189326"/>
        </p:xfrm>
        <a:graphic>
          <a:graphicData uri="http://schemas.openxmlformats.org/drawingml/2006/table">
            <a:tbl>
              <a:tblPr firstRow="1" bandRow="1">
                <a:tableStyleId>{5C22544A-7EE6-4342-B048-85BDC9FD1C3A}</a:tableStyleId>
              </a:tblPr>
              <a:tblGrid>
                <a:gridCol w="2282637"/>
                <a:gridCol w="5116998"/>
              </a:tblGrid>
              <a:tr h="465868">
                <a:tc>
                  <a:txBody>
                    <a:bodyPr/>
                    <a:lstStyle/>
                    <a:p>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数值大小</a:t>
                      </a:r>
                      <a:endParaRPr lang="zh-CN" altLang="en-US" sz="2400" dirty="0">
                        <a:latin typeface="微软雅黑" panose="020B0503020204020204" pitchFamily="34" charset="-122"/>
                        <a:ea typeface="微软雅黑" panose="020B0503020204020204" pitchFamily="34" charset="-122"/>
                      </a:endParaRPr>
                    </a:p>
                  </a:txBody>
                  <a:tcPr/>
                </a:tc>
              </a:tr>
              <a:tr h="419655">
                <a:tc>
                  <a:txBody>
                    <a:bodyPr/>
                    <a:lstStyle/>
                    <a:p>
                      <a:pPr algn="ctr"/>
                      <a:r>
                        <a:rPr lang="zh-CN" altLang="en-US" sz="2400" dirty="0" smtClean="0">
                          <a:latin typeface="微软雅黑" panose="020B0503020204020204" pitchFamily="34" charset="-122"/>
                          <a:ea typeface="微软雅黑" panose="020B0503020204020204" pitchFamily="34" charset="-122"/>
                        </a:rPr>
                        <a:t>密度</a:t>
                      </a:r>
                      <a:endParaRPr lang="zh-CN" altLang="en-US" sz="2400" dirty="0">
                        <a:latin typeface="微软雅黑" panose="020B0503020204020204" pitchFamily="34" charset="-122"/>
                        <a:ea typeface="微软雅黑" panose="020B0503020204020204" pitchFamily="34" charset="-122"/>
                      </a:endParaRP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r>
              <a:tr h="374360">
                <a:tc>
                  <a:txBody>
                    <a:bodyPr/>
                    <a:lstStyle/>
                    <a:p>
                      <a:pPr algn="ctr"/>
                      <a:r>
                        <a:rPr lang="zh-CN" altLang="en-US" sz="2400" dirty="0" smtClean="0">
                          <a:latin typeface="微软雅黑" panose="020B0503020204020204" pitchFamily="34" charset="-122"/>
                          <a:ea typeface="微软雅黑" panose="020B0503020204020204" pitchFamily="34" charset="-122"/>
                        </a:rPr>
                        <a:t>平均气温</a:t>
                      </a:r>
                      <a:endParaRPr lang="zh-CN" altLang="en-US" sz="2400" dirty="0">
                        <a:latin typeface="微软雅黑" panose="020B0503020204020204" pitchFamily="34" charset="-122"/>
                        <a:ea typeface="微软雅黑" panose="020B0503020204020204" pitchFamily="34" charset="-122"/>
                      </a:endParaRP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地转参数</a:t>
                      </a:r>
                    </a:p>
                  </a:txBody>
                  <a:tcPr/>
                </a:tc>
                <a:tc>
                  <a:txBody>
                    <a:bodyPr/>
                    <a:lstStyle/>
                    <a:p>
                      <a:endParaRPr lang="zh-CN" altLang="en-US" sz="240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solidFill>
                            <a:srgbClr val="FF0000"/>
                          </a:solidFill>
                          <a:latin typeface="微软雅黑" panose="020B0503020204020204" pitchFamily="34" charset="-122"/>
                          <a:ea typeface="微软雅黑" panose="020B0503020204020204" pitchFamily="34" charset="-122"/>
                        </a:rPr>
                        <a:t>常数</a:t>
                      </a: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气体常数</a:t>
                      </a: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定压比热容</a:t>
                      </a:r>
                    </a:p>
                  </a:txBody>
                  <a:tcPr/>
                </a:tc>
                <a:tc>
                  <a:txBody>
                    <a:bodyPr/>
                    <a:lstStyle/>
                    <a:p>
                      <a:endParaRPr lang="zh-CN" altLang="en-US" sz="2400">
                        <a:latin typeface="微软雅黑" panose="020B0503020204020204" pitchFamily="34" charset="-122"/>
                        <a:ea typeface="微软雅黑" panose="020B0503020204020204" pitchFamily="34" charset="-122"/>
                      </a:endParaRPr>
                    </a:p>
                  </a:txBody>
                  <a:tcPr/>
                </a:tc>
              </a:tr>
              <a:tr h="5289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环境气温递减率</a:t>
                      </a:r>
                    </a:p>
                  </a:txBody>
                  <a:tcPr/>
                </a:tc>
                <a:tc>
                  <a:txBody>
                    <a:bodyPr/>
                    <a:lstStyle/>
                    <a:p>
                      <a:endParaRPr lang="zh-CN" altLang="en-US" sz="240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干绝热递减率</a:t>
                      </a:r>
                    </a:p>
                  </a:txBody>
                  <a:tcPr/>
                </a:tc>
                <a:tc>
                  <a:txBody>
                    <a:bodyPr/>
                    <a:lstStyle/>
                    <a:p>
                      <a:endParaRPr lang="zh-CN" altLang="en-US" sz="2400">
                        <a:latin typeface="微软雅黑" panose="020B0503020204020204" pitchFamily="34" charset="-122"/>
                        <a:ea typeface="微软雅黑" panose="020B0503020204020204" pitchFamily="34" charset="-122"/>
                      </a:endParaRPr>
                    </a:p>
                  </a:txBody>
                  <a:tcPr/>
                </a:tc>
              </a:tr>
              <a:tr h="49768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微软雅黑" panose="020B0503020204020204" pitchFamily="34" charset="-122"/>
                          <a:ea typeface="微软雅黑" panose="020B0503020204020204" pitchFamily="34" charset="-122"/>
                        </a:rPr>
                        <a:t>气压</a:t>
                      </a: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6" name="对象 5"/>
          <p:cNvGraphicFramePr>
            <a:graphicFrameLocks/>
          </p:cNvGraphicFramePr>
          <p:nvPr/>
        </p:nvGraphicFramePr>
        <p:xfrm>
          <a:off x="3317783" y="1577231"/>
          <a:ext cx="2039364" cy="1124509"/>
        </p:xfrm>
        <a:graphic>
          <a:graphicData uri="http://schemas.openxmlformats.org/presentationml/2006/ole">
            <p:oleObj spid="_x0000_s172130" name="Equation" r:id="rId3" imgW="32613600" imgH="17983200" progId="Equation.DSMT4">
              <p:embed/>
            </p:oleObj>
          </a:graphicData>
        </a:graphic>
      </p:graphicFrame>
      <p:graphicFrame>
        <p:nvGraphicFramePr>
          <p:cNvPr id="7" name="对象 6"/>
          <p:cNvGraphicFramePr>
            <a:graphicFrameLocks/>
          </p:cNvGraphicFramePr>
          <p:nvPr/>
        </p:nvGraphicFramePr>
        <p:xfrm>
          <a:off x="3493422" y="3423130"/>
          <a:ext cx="1863725" cy="263525"/>
        </p:xfrm>
        <a:graphic>
          <a:graphicData uri="http://schemas.openxmlformats.org/presentationml/2006/ole">
            <p:oleObj spid="_x0000_s172131" name="Equation" r:id="rId4" imgW="34442400" imgH="4876800" progId="Equation.DSMT4">
              <p:embed/>
            </p:oleObj>
          </a:graphicData>
        </a:graphic>
      </p:graphicFrame>
      <p:graphicFrame>
        <p:nvGraphicFramePr>
          <p:cNvPr id="8" name="对象 7"/>
          <p:cNvGraphicFramePr>
            <a:graphicFrameLocks/>
          </p:cNvGraphicFramePr>
          <p:nvPr/>
        </p:nvGraphicFramePr>
        <p:xfrm>
          <a:off x="3479134" y="3906636"/>
          <a:ext cx="1878013" cy="346075"/>
        </p:xfrm>
        <a:graphic>
          <a:graphicData uri="http://schemas.openxmlformats.org/presentationml/2006/ole">
            <p:oleObj spid="_x0000_s172132" name="Equation" r:id="rId5" imgW="34747200" imgH="6400800" progId="Equation.DSMT4">
              <p:embed/>
            </p:oleObj>
          </a:graphicData>
        </a:graphic>
      </p:graphicFrame>
      <p:graphicFrame>
        <p:nvGraphicFramePr>
          <p:cNvPr id="9" name="对象 8"/>
          <p:cNvGraphicFramePr>
            <a:graphicFrameLocks/>
          </p:cNvGraphicFramePr>
          <p:nvPr/>
        </p:nvGraphicFramePr>
        <p:xfrm>
          <a:off x="3242176" y="4443817"/>
          <a:ext cx="3494088" cy="593725"/>
        </p:xfrm>
        <a:graphic>
          <a:graphicData uri="http://schemas.openxmlformats.org/presentationml/2006/ole">
            <p:oleObj spid="_x0000_s172133" name="Equation" r:id="rId6" imgW="64617600" imgH="10972800" progId="Equation.DSMT4">
              <p:embed/>
            </p:oleObj>
          </a:graphicData>
        </a:graphic>
      </p:graphicFrame>
      <p:graphicFrame>
        <p:nvGraphicFramePr>
          <p:cNvPr id="10" name="对象 9"/>
          <p:cNvGraphicFramePr>
            <a:graphicFrameLocks/>
          </p:cNvGraphicFramePr>
          <p:nvPr/>
        </p:nvGraphicFramePr>
        <p:xfrm>
          <a:off x="3242176" y="5124168"/>
          <a:ext cx="3098800" cy="660400"/>
        </p:xfrm>
        <a:graphic>
          <a:graphicData uri="http://schemas.openxmlformats.org/presentationml/2006/ole">
            <p:oleObj spid="_x0000_s172134" name="Equation" r:id="rId7" imgW="57302400" imgH="12192000" progId="Equation.DSMT4">
              <p:embed/>
            </p:oleObj>
          </a:graphicData>
        </a:graphic>
      </p:graphicFrame>
      <p:graphicFrame>
        <p:nvGraphicFramePr>
          <p:cNvPr id="11" name="对象 10"/>
          <p:cNvGraphicFramePr>
            <a:graphicFrameLocks/>
          </p:cNvGraphicFramePr>
          <p:nvPr/>
        </p:nvGraphicFramePr>
        <p:xfrm>
          <a:off x="3242176" y="5823579"/>
          <a:ext cx="1846262" cy="263525"/>
        </p:xfrm>
        <a:graphic>
          <a:graphicData uri="http://schemas.openxmlformats.org/presentationml/2006/ole">
            <p:oleObj spid="_x0000_s172135" name="Equation" r:id="rId8" imgW="34137600" imgH="4876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大尺度运动</a:t>
            </a:r>
            <a:endParaRPr lang="zh-CN" altLang="en-US" sz="3200"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17</a:t>
            </a:fld>
            <a:endParaRPr lang="zh-CN" altLang="en-US" dirty="0"/>
          </a:p>
        </p:txBody>
      </p:sp>
      <p:graphicFrame>
        <p:nvGraphicFramePr>
          <p:cNvPr id="4" name="对象 3"/>
          <p:cNvGraphicFramePr>
            <a:graphicFrameLocks/>
          </p:cNvGraphicFramePr>
          <p:nvPr/>
        </p:nvGraphicFramePr>
        <p:xfrm>
          <a:off x="1049972" y="1108162"/>
          <a:ext cx="4975442" cy="1506079"/>
        </p:xfrm>
        <a:graphic>
          <a:graphicData uri="http://schemas.openxmlformats.org/presentationml/2006/ole">
            <p:oleObj spid="_x0000_s174096" name="Equation" r:id="rId3" imgW="56388000" imgH="17068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54644" y="1217796"/>
            <a:ext cx="7688172" cy="48013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solidFill>
                  <a:srgbClr val="C00000"/>
                </a:solidFill>
                <a:ea typeface="微软雅黑" panose="020B0503020204020204" pitchFamily="34" charset="-122"/>
              </a:rPr>
              <a:t>基本</a:t>
            </a:r>
            <a:r>
              <a:rPr lang="zh-CN" altLang="en-US" sz="2000" b="0" dirty="0">
                <a:solidFill>
                  <a:srgbClr val="C00000"/>
                </a:solidFill>
                <a:ea typeface="微软雅黑" panose="020B0503020204020204" pitchFamily="34" charset="-122"/>
              </a:rPr>
              <a:t>假定：</a:t>
            </a:r>
          </a:p>
          <a:p>
            <a:pPr eaLnBrk="1" hangingPunct="1">
              <a:lnSpc>
                <a:spcPct val="150000"/>
              </a:lnSpc>
            </a:pPr>
            <a:r>
              <a:rPr lang="zh-CN" altLang="en-US" b="0" dirty="0">
                <a:ea typeface="微软雅黑" panose="020B0503020204020204" pitchFamily="34" charset="-122"/>
              </a:rPr>
              <a:t>        (1)速度(水平和垂直)变化尺度与速度尺度相同，即</a:t>
            </a:r>
          </a:p>
          <a:p>
            <a:pPr eaLnBrk="1" hangingPunct="1">
              <a:lnSpc>
                <a:spcPct val="150000"/>
              </a:lnSpc>
            </a:pPr>
            <a:endParaRPr lang="en-US" altLang="zh-CN" b="0" dirty="0" smtClean="0">
              <a:ea typeface="微软雅黑" panose="020B0503020204020204" pitchFamily="34" charset="-122"/>
            </a:endParaRPr>
          </a:p>
          <a:p>
            <a:pPr eaLnBrk="1" hangingPunct="1">
              <a:lnSpc>
                <a:spcPct val="150000"/>
              </a:lnSpc>
            </a:pPr>
            <a:endParaRPr lang="zh-CN" altLang="en-US" b="0" dirty="0">
              <a:ea typeface="微软雅黑" panose="020B0503020204020204" pitchFamily="34" charset="-122"/>
            </a:endParaRPr>
          </a:p>
          <a:p>
            <a:pPr eaLnBrk="1" hangingPunct="1">
              <a:lnSpc>
                <a:spcPct val="150000"/>
              </a:lnSpc>
            </a:pPr>
            <a:r>
              <a:rPr lang="zh-CN" altLang="en-US" b="0" dirty="0">
                <a:ea typeface="微软雅黑" panose="020B0503020204020204" pitchFamily="34" charset="-122"/>
              </a:rPr>
              <a:t>        (2)经过时间   ，物理量F的时间变化</a:t>
            </a:r>
            <a:r>
              <a:rPr lang="zh-CN" altLang="en-US" b="0" dirty="0" smtClean="0">
                <a:ea typeface="微软雅黑" panose="020B0503020204020204" pitchFamily="34" charset="-122"/>
              </a:rPr>
              <a:t>尺度          </a:t>
            </a:r>
            <a:r>
              <a:rPr lang="zh-CN" altLang="en-US" b="0" dirty="0">
                <a:ea typeface="微软雅黑" panose="020B0503020204020204" pitchFamily="34" charset="-122"/>
              </a:rPr>
              <a:t>与其水平变化尺度          相同</a:t>
            </a:r>
          </a:p>
          <a:p>
            <a:pPr eaLnBrk="1" hangingPunct="1">
              <a:lnSpc>
                <a:spcPct val="150000"/>
              </a:lnSpc>
            </a:pPr>
            <a:endParaRPr lang="zh-CN" altLang="en-US" b="0" dirty="0">
              <a:ea typeface="微软雅黑" panose="020B0503020204020204" pitchFamily="34" charset="-122"/>
            </a:endParaRPr>
          </a:p>
          <a:p>
            <a:pPr eaLnBrk="1" hangingPunct="1">
              <a:lnSpc>
                <a:spcPct val="150000"/>
              </a:lnSpc>
            </a:pPr>
            <a:r>
              <a:rPr lang="zh-CN" altLang="en-US" b="0" dirty="0">
                <a:ea typeface="微软雅黑" panose="020B0503020204020204" pitchFamily="34" charset="-122"/>
              </a:rPr>
              <a:t>        (3)气压和密度的水平变化尺度比起本身尺度要小，但气压和密度的垂直变化尺度相当于其本身的尺度，即：</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r>
              <a:rPr lang="zh-CN" altLang="en-US" sz="2000" b="0" dirty="0">
                <a:ea typeface="微软雅黑" panose="020B0503020204020204" pitchFamily="34" charset="-122"/>
              </a:rPr>
              <a:t>        </a:t>
            </a:r>
          </a:p>
        </p:txBody>
      </p:sp>
      <p:graphicFrame>
        <p:nvGraphicFramePr>
          <p:cNvPr id="18435" name="Object 3">
            <a:hlinkClick r:id="" action="ppaction://ole?verb=1"/>
          </p:cNvPr>
          <p:cNvGraphicFramePr>
            <a:graphicFrameLocks noChangeAspect="1"/>
          </p:cNvGraphicFramePr>
          <p:nvPr/>
        </p:nvGraphicFramePr>
        <p:xfrm>
          <a:off x="2268538" y="2205038"/>
          <a:ext cx="4464050" cy="452437"/>
        </p:xfrm>
        <a:graphic>
          <a:graphicData uri="http://schemas.openxmlformats.org/presentationml/2006/ole">
            <p:oleObj spid="_x0000_s175110" r:id="rId3" imgW="2261330" imgH="228690" progId="Equation.3">
              <p:embed/>
            </p:oleObj>
          </a:graphicData>
        </a:graphic>
      </p:graphicFrame>
      <p:graphicFrame>
        <p:nvGraphicFramePr>
          <p:cNvPr id="18436" name="Object 4">
            <a:hlinkClick r:id="" action="ppaction://ole?verb=1"/>
          </p:cNvPr>
          <p:cNvGraphicFramePr>
            <a:graphicFrameLocks noChangeAspect="1"/>
          </p:cNvGraphicFramePr>
          <p:nvPr/>
        </p:nvGraphicFramePr>
        <p:xfrm>
          <a:off x="2432473" y="3053968"/>
          <a:ext cx="288925" cy="315912"/>
        </p:xfrm>
        <a:graphic>
          <a:graphicData uri="http://schemas.openxmlformats.org/presentationml/2006/ole">
            <p:oleObj spid="_x0000_s175109" r:id="rId4" imgW="128235" imgH="141349" progId="Equation.3">
              <p:embed/>
            </p:oleObj>
          </a:graphicData>
        </a:graphic>
      </p:graphicFrame>
      <p:graphicFrame>
        <p:nvGraphicFramePr>
          <p:cNvPr id="18437" name="Object 5">
            <a:hlinkClick r:id="" action="ppaction://ole?verb=1"/>
          </p:cNvPr>
          <p:cNvGraphicFramePr>
            <a:graphicFrameLocks noChangeAspect="1"/>
          </p:cNvGraphicFramePr>
          <p:nvPr/>
        </p:nvGraphicFramePr>
        <p:xfrm>
          <a:off x="5321144" y="3009518"/>
          <a:ext cx="693738" cy="404812"/>
        </p:xfrm>
        <a:graphic>
          <a:graphicData uri="http://schemas.openxmlformats.org/presentationml/2006/ole">
            <p:oleObj spid="_x0000_s175108" r:id="rId5" imgW="306369" imgH="229958" progId="Equation.3">
              <p:embed/>
            </p:oleObj>
          </a:graphicData>
        </a:graphic>
      </p:graphicFrame>
      <p:graphicFrame>
        <p:nvGraphicFramePr>
          <p:cNvPr id="18438" name="Object 6">
            <a:hlinkClick r:id="" action="ppaction://ole?verb=1"/>
          </p:cNvPr>
          <p:cNvGraphicFramePr>
            <a:graphicFrameLocks noChangeAspect="1"/>
          </p:cNvGraphicFramePr>
          <p:nvPr/>
        </p:nvGraphicFramePr>
        <p:xfrm>
          <a:off x="1244395" y="3441791"/>
          <a:ext cx="722312" cy="404812"/>
        </p:xfrm>
        <a:graphic>
          <a:graphicData uri="http://schemas.openxmlformats.org/presentationml/2006/ole">
            <p:oleObj spid="_x0000_s175107" r:id="rId6" imgW="319044" imgH="229958" progId="Equation.3">
              <p:embed/>
            </p:oleObj>
          </a:graphicData>
        </a:graphic>
      </p:graphicFrame>
      <p:graphicFrame>
        <p:nvGraphicFramePr>
          <p:cNvPr id="18439" name="Object 7">
            <a:hlinkClick r:id="" action="ppaction://ole?verb=1"/>
          </p:cNvPr>
          <p:cNvGraphicFramePr>
            <a:graphicFrameLocks noChangeAspect="1"/>
          </p:cNvGraphicFramePr>
          <p:nvPr/>
        </p:nvGraphicFramePr>
        <p:xfrm>
          <a:off x="3746500" y="3613943"/>
          <a:ext cx="1651000" cy="404813"/>
        </p:xfrm>
        <a:graphic>
          <a:graphicData uri="http://schemas.openxmlformats.org/presentationml/2006/ole">
            <p:oleObj spid="_x0000_s175106" name="Equation" r:id="rId7" imgW="725313" imgH="229141" progId="Equation.DSMT4">
              <p:embed/>
            </p:oleObj>
          </a:graphicData>
        </a:graphic>
      </p:graphicFrame>
      <p:graphicFrame>
        <p:nvGraphicFramePr>
          <p:cNvPr id="18440" name="Object 8">
            <a:hlinkClick r:id="" action="ppaction://ole?verb=1"/>
          </p:cNvPr>
          <p:cNvGraphicFramePr>
            <a:graphicFrameLocks noChangeAspect="1"/>
          </p:cNvGraphicFramePr>
          <p:nvPr/>
        </p:nvGraphicFramePr>
        <p:xfrm>
          <a:off x="2852649" y="5079731"/>
          <a:ext cx="3103562" cy="1000125"/>
        </p:xfrm>
        <a:graphic>
          <a:graphicData uri="http://schemas.openxmlformats.org/presentationml/2006/ole">
            <p:oleObj spid="_x0000_s175105" name="Equation" r:id="rId8" imgW="37795200" imgH="12192000" progId="Equation.DSMT4">
              <p:embed/>
            </p:oleObj>
          </a:graphicData>
        </a:graphic>
      </p:graphicFrame>
      <p:sp>
        <p:nvSpPr>
          <p:cNvPr id="3" name="标题 2"/>
          <p:cNvSpPr>
            <a:spLocks noGrp="1"/>
          </p:cNvSpPr>
          <p:nvPr>
            <p:ph type="title"/>
          </p:nvPr>
        </p:nvSpPr>
        <p:spPr/>
        <p:txBody>
          <a:bodyPr/>
          <a:lstStyle/>
          <a:p>
            <a:r>
              <a:rPr lang="zh-CN" altLang="en-US" b="0" dirty="0"/>
              <a:t>大气运动变化量的尺度</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18</a:t>
            </a:fld>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07950" y="1108075"/>
            <a:ext cx="9001125" cy="504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a:ea typeface="微软雅黑" panose="020B0503020204020204" pitchFamily="34" charset="-122"/>
              </a:rPr>
              <a:t>        根据基本尺度，可以确定出大气运动变化量的尺度：</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大气运动变化量的尺度</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19</a:t>
            </a:fld>
            <a:endParaRPr lang="zh-CN" altLang="en-US"/>
          </a:p>
        </p:txBody>
      </p:sp>
      <p:graphicFrame>
        <p:nvGraphicFramePr>
          <p:cNvPr id="5" name="对象 4"/>
          <p:cNvGraphicFramePr>
            <a:graphicFrameLocks/>
          </p:cNvGraphicFramePr>
          <p:nvPr/>
        </p:nvGraphicFramePr>
        <p:xfrm>
          <a:off x="576262" y="2041098"/>
          <a:ext cx="7991475" cy="1701800"/>
        </p:xfrm>
        <a:graphic>
          <a:graphicData uri="http://schemas.openxmlformats.org/presentationml/2006/ole">
            <p:oleObj spid="_x0000_s133510" name="Equation" r:id="rId3" imgW="103022400" imgH="21945600" progId="Equation.DSMT4">
              <p:embed/>
            </p:oleObj>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2244974" y="2039847"/>
            <a:ext cx="5880122" cy="27970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a:latin typeface="微软雅黑" panose="020B0503020204020204" pitchFamily="34" charset="-122"/>
                <a:ea typeface="微软雅黑" panose="020B0503020204020204" pitchFamily="34" charset="-122"/>
              </a:rPr>
              <a:t>第一节 尺度，大气运动的分类 </a:t>
            </a: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第二节 大气方程组的尺度分析</a:t>
            </a:r>
          </a:p>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第三</a:t>
            </a:r>
            <a:r>
              <a:rPr lang="zh-CN" altLang="en-US" sz="2400" b="0" dirty="0">
                <a:latin typeface="微软雅黑" panose="020B0503020204020204" pitchFamily="34" charset="-122"/>
                <a:ea typeface="微软雅黑" panose="020B0503020204020204" pitchFamily="34" charset="-122"/>
              </a:rPr>
              <a:t>节 大气方程组的简化</a:t>
            </a: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第四节 常见的特征无量纲参数</a:t>
            </a: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第五节</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 自由大气中的平衡运动</a:t>
            </a:r>
          </a:p>
        </p:txBody>
      </p:sp>
      <p:sp>
        <p:nvSpPr>
          <p:cNvPr id="3" name="标题 2"/>
          <p:cNvSpPr>
            <a:spLocks noGrp="1"/>
          </p:cNvSpPr>
          <p:nvPr>
            <p:ph type="title"/>
          </p:nvPr>
        </p:nvSpPr>
        <p:spPr/>
        <p:txBody>
          <a:bodyPr/>
          <a:lstStyle/>
          <a:p>
            <a:r>
              <a:rPr lang="zh-CN" altLang="zh-CN" b="0" dirty="0"/>
              <a:t>主要</a:t>
            </a:r>
            <a:r>
              <a:rPr lang="zh-CN" altLang="zh-CN" b="0" dirty="0" smtClean="0"/>
              <a:t>内容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a:t>
            </a:fld>
            <a:endParaRPr lang="zh-CN" alt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94974" y="1171402"/>
            <a:ext cx="8235134"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smtClean="0">
                <a:ea typeface="微软雅黑" panose="020B0503020204020204" pitchFamily="34" charset="-122"/>
              </a:rPr>
              <a:t>将</a:t>
            </a:r>
            <a:r>
              <a:rPr lang="zh-CN" altLang="en-US" b="0" dirty="0">
                <a:ea typeface="微软雅黑" panose="020B0503020204020204" pitchFamily="34" charset="-122"/>
              </a:rPr>
              <a:t>任一物理量写作：     </a:t>
            </a:r>
          </a:p>
          <a:p>
            <a:pPr eaLnBrk="1" hangingPunct="1">
              <a:lnSpc>
                <a:spcPct val="150000"/>
              </a:lnSpc>
            </a:pPr>
            <a:r>
              <a:rPr lang="zh-CN" altLang="en-US" b="0" dirty="0">
                <a:ea typeface="微软雅黑" panose="020B0503020204020204" pitchFamily="34" charset="-122"/>
              </a:rPr>
              <a:t>      </a:t>
            </a:r>
            <a:r>
              <a:rPr lang="zh-CN" altLang="en-US" b="0" dirty="0" smtClean="0">
                <a:ea typeface="微软雅黑" panose="020B0503020204020204" pitchFamily="34" charset="-122"/>
              </a:rPr>
              <a:t>  </a:t>
            </a:r>
            <a:r>
              <a:rPr lang="zh-CN" altLang="en-US" b="0" dirty="0">
                <a:ea typeface="微软雅黑" panose="020B0503020204020204" pitchFamily="34" charset="-122"/>
              </a:rPr>
              <a:t>其中：</a:t>
            </a:r>
            <a:r>
              <a:rPr lang="zh-CN" altLang="en-US" b="0" dirty="0" smtClean="0">
                <a:ea typeface="微软雅黑" panose="020B0503020204020204" pitchFamily="34" charset="-122"/>
              </a:rPr>
              <a:t>Q ——</a:t>
            </a:r>
            <a:r>
              <a:rPr lang="zh-CN" altLang="en-US" b="0" dirty="0">
                <a:ea typeface="微软雅黑" panose="020B0503020204020204" pitchFamily="34" charset="-122"/>
              </a:rPr>
              <a:t>特征量，表示该物理量的一般大小；为常量；有量纲。</a:t>
            </a:r>
          </a:p>
          <a:p>
            <a:pPr eaLnBrk="1" hangingPunct="1">
              <a:lnSpc>
                <a:spcPct val="150000"/>
              </a:lnSpc>
            </a:pPr>
            <a:r>
              <a:rPr lang="zh-CN" altLang="en-US" b="0" dirty="0">
                <a:ea typeface="微软雅黑" panose="020B0503020204020204" pitchFamily="34" charset="-122"/>
              </a:rPr>
              <a:t>                   </a:t>
            </a:r>
            <a:r>
              <a:rPr lang="zh-CN" altLang="en-US" b="0" dirty="0" smtClean="0">
                <a:ea typeface="微软雅黑" panose="020B0503020204020204" pitchFamily="34" charset="-122"/>
              </a:rPr>
              <a:t>    </a:t>
            </a:r>
            <a:r>
              <a:rPr lang="zh-CN" altLang="en-US" b="0" dirty="0">
                <a:ea typeface="微软雅黑" panose="020B0503020204020204" pitchFamily="34" charset="-122"/>
              </a:rPr>
              <a:t>——无量纲量，量级在10</a:t>
            </a:r>
            <a:r>
              <a:rPr lang="zh-CN" altLang="en-US" b="0" baseline="30000" dirty="0">
                <a:ea typeface="微软雅黑" panose="020B0503020204020204" pitchFamily="34" charset="-122"/>
              </a:rPr>
              <a:t>0</a:t>
            </a:r>
            <a:r>
              <a:rPr lang="zh-CN" altLang="en-US" b="0" dirty="0">
                <a:ea typeface="微软雅黑" panose="020B0503020204020204" pitchFamily="34" charset="-122"/>
              </a:rPr>
              <a:t>，表示物理量的具体大小；为变 </a:t>
            </a:r>
          </a:p>
          <a:p>
            <a:pPr eaLnBrk="1" hangingPunct="1">
              <a:lnSpc>
                <a:spcPct val="150000"/>
              </a:lnSpc>
            </a:pPr>
            <a:r>
              <a:rPr lang="zh-CN" altLang="en-US" b="0" dirty="0" smtClean="0">
                <a:ea typeface="微软雅黑" panose="020B0503020204020204" pitchFamily="34" charset="-122"/>
              </a:rPr>
              <a:t>                              </a:t>
            </a:r>
            <a:r>
              <a:rPr lang="zh-CN" altLang="en-US" b="0" dirty="0">
                <a:ea typeface="微软雅黑" panose="020B0503020204020204" pitchFamily="34" charset="-122"/>
              </a:rPr>
              <a:t>量；无量纲量</a:t>
            </a:r>
          </a:p>
          <a:p>
            <a:pPr eaLnBrk="1" hangingPunct="1">
              <a:lnSpc>
                <a:spcPct val="150000"/>
              </a:lnSpc>
            </a:pPr>
            <a:r>
              <a:rPr lang="zh-CN" altLang="en-US" b="0" dirty="0">
                <a:ea typeface="微软雅黑" panose="020B0503020204020204" pitchFamily="34" charset="-122"/>
              </a:rPr>
              <a:t>        这里的q是广义的，不仅包括气象要素，还包括方程中的各项。</a:t>
            </a:r>
          </a:p>
          <a:p>
            <a:pPr eaLnBrk="1" hangingPunct="1">
              <a:lnSpc>
                <a:spcPct val="150000"/>
              </a:lnSpc>
            </a:pPr>
            <a:r>
              <a:rPr lang="zh-CN" altLang="en-US" b="0" dirty="0">
                <a:ea typeface="微软雅黑" panose="020B0503020204020204" pitchFamily="34" charset="-122"/>
              </a:rPr>
              <a:t>        比较物理量的大小，可以比较特征量的大小</a:t>
            </a:r>
            <a:r>
              <a:rPr lang="zh-CN" altLang="en-US" b="0" dirty="0" smtClean="0">
                <a:ea typeface="微软雅黑" panose="020B0503020204020204" pitchFamily="34" charset="-122"/>
              </a:rPr>
              <a:t>。</a:t>
            </a:r>
            <a:endParaRPr lang="zh-CN" altLang="en-US" b="0" dirty="0">
              <a:ea typeface="微软雅黑" panose="020B0503020204020204" pitchFamily="34" charset="-122"/>
            </a:endParaRPr>
          </a:p>
        </p:txBody>
      </p:sp>
      <p:graphicFrame>
        <p:nvGraphicFramePr>
          <p:cNvPr id="20483" name="Object 3">
            <a:hlinkClick r:id="" action="ppaction://ole?verb=1"/>
          </p:cNvPr>
          <p:cNvGraphicFramePr>
            <a:graphicFrameLocks noChangeAspect="1"/>
          </p:cNvGraphicFramePr>
          <p:nvPr/>
        </p:nvGraphicFramePr>
        <p:xfrm>
          <a:off x="2994518" y="1126054"/>
          <a:ext cx="1201738" cy="539750"/>
        </p:xfrm>
        <a:graphic>
          <a:graphicData uri="http://schemas.openxmlformats.org/presentationml/2006/ole">
            <p:oleObj spid="_x0000_s176134" r:id="rId3" imgW="509968" imgH="229504" progId="Equation.3">
              <p:embed/>
            </p:oleObj>
          </a:graphicData>
        </a:graphic>
      </p:graphicFrame>
      <p:graphicFrame>
        <p:nvGraphicFramePr>
          <p:cNvPr id="20484" name="Object 4"/>
          <p:cNvGraphicFramePr>
            <a:graphicFrameLocks/>
          </p:cNvGraphicFramePr>
          <p:nvPr/>
        </p:nvGraphicFramePr>
        <p:xfrm>
          <a:off x="1720229" y="2001668"/>
          <a:ext cx="363537" cy="531812"/>
        </p:xfrm>
        <a:graphic>
          <a:graphicData uri="http://schemas.openxmlformats.org/presentationml/2006/ole">
            <p:oleObj spid="_x0000_s176133" r:id="rId4" imgW="178747" imgH="230232" progId="Equation.3">
              <p:embed/>
            </p:oleObj>
          </a:graphicData>
        </a:graphic>
      </p:graphicFrame>
      <p:graphicFrame>
        <p:nvGraphicFramePr>
          <p:cNvPr id="20485" name="Object 5">
            <a:hlinkClick r:id="" action="ppaction://ole?verb=1"/>
          </p:cNvPr>
          <p:cNvGraphicFramePr>
            <a:graphicFrameLocks noChangeAspect="1"/>
          </p:cNvGraphicFramePr>
          <p:nvPr/>
        </p:nvGraphicFramePr>
        <p:xfrm>
          <a:off x="1840672" y="4069541"/>
          <a:ext cx="2282825" cy="1366837"/>
        </p:xfrm>
        <a:graphic>
          <a:graphicData uri="http://schemas.openxmlformats.org/presentationml/2006/ole">
            <p:oleObj spid="_x0000_s176132" r:id="rId5" imgW="967064" imgH="661542" progId="Equation.3">
              <p:embed/>
            </p:oleObj>
          </a:graphicData>
        </a:graphic>
      </p:graphicFrame>
      <p:graphicFrame>
        <p:nvGraphicFramePr>
          <p:cNvPr id="20486" name="Object 6">
            <a:hlinkClick r:id="" action="ppaction://ole?verb=1"/>
          </p:cNvPr>
          <p:cNvGraphicFramePr>
            <a:graphicFrameLocks noChangeAspect="1"/>
          </p:cNvGraphicFramePr>
          <p:nvPr/>
        </p:nvGraphicFramePr>
        <p:xfrm>
          <a:off x="1109069" y="5448478"/>
          <a:ext cx="360363" cy="744538"/>
        </p:xfrm>
        <a:graphic>
          <a:graphicData uri="http://schemas.openxmlformats.org/presentationml/2006/ole">
            <p:oleObj spid="_x0000_s176131" r:id="rId6" imgW="191268" imgH="395191" progId="Equation.3">
              <p:embed/>
            </p:oleObj>
          </a:graphicData>
        </a:graphic>
      </p:graphicFrame>
      <p:graphicFrame>
        <p:nvGraphicFramePr>
          <p:cNvPr id="20487" name="Object 7"/>
          <p:cNvGraphicFramePr>
            <a:graphicFrameLocks/>
          </p:cNvGraphicFramePr>
          <p:nvPr/>
        </p:nvGraphicFramePr>
        <p:xfrm>
          <a:off x="3272331" y="5393816"/>
          <a:ext cx="646113" cy="790575"/>
        </p:xfrm>
        <a:graphic>
          <a:graphicData uri="http://schemas.openxmlformats.org/presentationml/2006/ole">
            <p:oleObj spid="_x0000_s176130" r:id="rId7" imgW="280464" imgH="420696" progId="Equation.3">
              <p:embed/>
            </p:oleObj>
          </a:graphicData>
        </a:graphic>
      </p:graphicFrame>
      <p:graphicFrame>
        <p:nvGraphicFramePr>
          <p:cNvPr id="20488" name="Object 8"/>
          <p:cNvGraphicFramePr>
            <a:graphicFrameLocks/>
          </p:cNvGraphicFramePr>
          <p:nvPr/>
        </p:nvGraphicFramePr>
        <p:xfrm>
          <a:off x="1742709" y="5465897"/>
          <a:ext cx="515938" cy="720725"/>
        </p:xfrm>
        <a:graphic>
          <a:graphicData uri="http://schemas.openxmlformats.org/presentationml/2006/ole">
            <p:oleObj spid="_x0000_s176129" r:id="rId8" imgW="229594" imgH="395191" progId="Equation.3">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20</a:t>
            </a:fld>
            <a:endParaRPr lang="zh-CN" altLang="en-US"/>
          </a:p>
        </p:txBody>
      </p:sp>
      <p:sp>
        <p:nvSpPr>
          <p:cNvPr id="3" name="矩形 2"/>
          <p:cNvSpPr/>
          <p:nvPr/>
        </p:nvSpPr>
        <p:spPr>
          <a:xfrm>
            <a:off x="1466019" y="73227"/>
            <a:ext cx="5705408" cy="830997"/>
          </a:xfrm>
          <a:prstGeom prst="rect">
            <a:avLst/>
          </a:prstGeom>
        </p:spPr>
        <p:txBody>
          <a:bodyPr wrap="none">
            <a:spAutoFit/>
          </a:bodyPr>
          <a:lstStyle/>
          <a:p>
            <a:pPr algn="ctr">
              <a:lnSpc>
                <a:spcPct val="150000"/>
              </a:lnSpc>
            </a:pPr>
            <a:r>
              <a:rPr lang="zh-CN" altLang="en-US" sz="3200" dirty="0">
                <a:solidFill>
                  <a:srgbClr val="002060"/>
                </a:solidFill>
                <a:ea typeface="微软雅黑" panose="020B0503020204020204" pitchFamily="34" charset="-122"/>
              </a:rPr>
              <a:t>第二节  </a:t>
            </a:r>
            <a:r>
              <a:rPr lang="zh-CN" altLang="en-US" sz="3200" dirty="0">
                <a:solidFill>
                  <a:srgbClr val="002060"/>
                </a:solidFill>
                <a:latin typeface="微软雅黑" panose="020B0503020204020204" pitchFamily="34" charset="-122"/>
                <a:ea typeface="微软雅黑" panose="020B0503020204020204" pitchFamily="34" charset="-122"/>
              </a:rPr>
              <a:t>大气方程组的尺度分析</a:t>
            </a:r>
          </a:p>
        </p:txBody>
      </p:sp>
      <p:cxnSp>
        <p:nvCxnSpPr>
          <p:cNvPr id="5" name="直接连接符 4"/>
          <p:cNvCxnSpPr/>
          <p:nvPr/>
        </p:nvCxnSpPr>
        <p:spPr>
          <a:xfrm>
            <a:off x="-71939" y="3895557"/>
            <a:ext cx="924025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棱台 5"/>
          <p:cNvSpPr/>
          <p:nvPr/>
        </p:nvSpPr>
        <p:spPr>
          <a:xfrm>
            <a:off x="70508" y="3989423"/>
            <a:ext cx="558265" cy="455063"/>
          </a:xfrm>
          <a:prstGeom prst="bevel">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9640" y="4113298"/>
            <a:ext cx="1338828" cy="507831"/>
          </a:xfrm>
          <a:prstGeom prst="rect">
            <a:avLst/>
          </a:prstGeom>
          <a:solidFill>
            <a:schemeClr val="bg1"/>
          </a:solidFill>
        </p:spPr>
        <p:txBody>
          <a:bodyPr wrap="none">
            <a:spAutoFit/>
          </a:bodyPr>
          <a:lstStyle/>
          <a:p>
            <a:pPr>
              <a:lnSpc>
                <a:spcPct val="150000"/>
              </a:lnSpc>
            </a:pPr>
            <a:r>
              <a:rPr lang="zh-CN" altLang="en-US" dirty="0">
                <a:ea typeface="微软雅黑" panose="020B0503020204020204" pitchFamily="34" charset="-122"/>
              </a:rPr>
              <a:t>例如：已知</a:t>
            </a:r>
          </a:p>
        </p:txBody>
      </p:sp>
      <p:sp>
        <p:nvSpPr>
          <p:cNvPr id="8" name="矩形 7"/>
          <p:cNvSpPr/>
          <p:nvPr/>
        </p:nvSpPr>
        <p:spPr>
          <a:xfrm>
            <a:off x="1405884" y="5560253"/>
            <a:ext cx="4190571" cy="463588"/>
          </a:xfrm>
          <a:prstGeom prst="rect">
            <a:avLst/>
          </a:prstGeom>
        </p:spPr>
        <p:txBody>
          <a:bodyPr wrap="none">
            <a:spAutoFit/>
          </a:bodyPr>
          <a:lstStyle/>
          <a:p>
            <a:pPr>
              <a:lnSpc>
                <a:spcPct val="150000"/>
              </a:lnSpc>
            </a:pPr>
            <a:r>
              <a:rPr lang="zh-CN" altLang="en-US" dirty="0">
                <a:ea typeface="微软雅黑" panose="020B0503020204020204" pitchFamily="34" charset="-122"/>
              </a:rPr>
              <a:t>是         的特征量，         </a:t>
            </a:r>
            <a:r>
              <a:rPr lang="zh-CN" altLang="en-US" dirty="0" smtClean="0">
                <a:ea typeface="微软雅黑" panose="020B0503020204020204" pitchFamily="34" charset="-122"/>
              </a:rPr>
              <a:t> 是</a:t>
            </a:r>
            <a:r>
              <a:rPr lang="zh-CN" altLang="en-US" dirty="0">
                <a:ea typeface="微软雅黑" panose="020B0503020204020204" pitchFamily="34" charset="-122"/>
              </a:rPr>
              <a:t>其无量纲量。</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23850" y="142640"/>
            <a:ext cx="8712200" cy="91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a:ea typeface="微软雅黑" panose="020B0503020204020204" pitchFamily="34" charset="-122"/>
              </a:rPr>
              <a:t>        中纬度大尺度大气运动，各物理量的特征值为：</a:t>
            </a:r>
          </a:p>
          <a:p>
            <a:pPr eaLnBrk="1" hangingPunct="1">
              <a:lnSpc>
                <a:spcPct val="150000"/>
              </a:lnSpc>
            </a:pPr>
            <a:endParaRPr lang="zh-CN" altLang="en-US" b="0" dirty="0">
              <a:ea typeface="微软雅黑" panose="020B0503020204020204" pitchFamily="34" charset="-122"/>
            </a:endParaRPr>
          </a:p>
        </p:txBody>
      </p:sp>
      <p:graphicFrame>
        <p:nvGraphicFramePr>
          <p:cNvPr id="21507" name="Object 3">
            <a:hlinkClick r:id="" action="ppaction://ole?verb=1"/>
          </p:cNvPr>
          <p:cNvGraphicFramePr>
            <a:graphicFrameLocks noChangeAspect="1"/>
          </p:cNvGraphicFramePr>
          <p:nvPr/>
        </p:nvGraphicFramePr>
        <p:xfrm>
          <a:off x="1169371" y="1046296"/>
          <a:ext cx="6893168" cy="5220850"/>
        </p:xfrm>
        <a:graphic>
          <a:graphicData uri="http://schemas.openxmlformats.org/presentationml/2006/ole">
            <p:oleObj spid="_x0000_s100773" name="Equation" r:id="rId3" imgW="3124080" imgH="2616120" progId="Equation.DSMT4">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21</a:t>
            </a:fld>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31800" y="1011215"/>
            <a:ext cx="808655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smtClean="0">
                <a:ea typeface="微软雅黑" panose="020B0503020204020204" pitchFamily="34" charset="-122"/>
              </a:rPr>
              <a:t>水平运动</a:t>
            </a:r>
            <a:r>
              <a:rPr lang="zh-CN" altLang="en-US" sz="2400" b="0" dirty="0">
                <a:ea typeface="微软雅黑" panose="020B0503020204020204" pitchFamily="34" charset="-122"/>
              </a:rPr>
              <a:t>方程的尺度分析(Z坐标系，不考虑摩擦)——</a:t>
            </a:r>
          </a:p>
        </p:txBody>
      </p:sp>
      <p:sp>
        <p:nvSpPr>
          <p:cNvPr id="3" name="标题 2"/>
          <p:cNvSpPr>
            <a:spLocks noGrp="1"/>
          </p:cNvSpPr>
          <p:nvPr>
            <p:ph type="title"/>
          </p:nvPr>
        </p:nvSpPr>
        <p:spPr/>
        <p:txBody>
          <a:bodyPr/>
          <a:lstStyle/>
          <a:p>
            <a:r>
              <a:rPr lang="zh-CN" altLang="en-US" sz="2800" b="0" dirty="0"/>
              <a:t>水平运动方程的尺度分析</a:t>
            </a:r>
            <a:endParaRPr lang="zh-CN" altLang="en-US" sz="280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22</a:t>
            </a:fld>
            <a:endParaRPr lang="zh-CN" altLang="en-US"/>
          </a:p>
        </p:txBody>
      </p:sp>
      <p:graphicFrame>
        <p:nvGraphicFramePr>
          <p:cNvPr id="6" name="对象 5"/>
          <p:cNvGraphicFramePr>
            <a:graphicFrameLocks/>
          </p:cNvGraphicFramePr>
          <p:nvPr/>
        </p:nvGraphicFramePr>
        <p:xfrm>
          <a:off x="2109875" y="1653527"/>
          <a:ext cx="4587755" cy="1401030"/>
        </p:xfrm>
        <a:graphic>
          <a:graphicData uri="http://schemas.openxmlformats.org/presentationml/2006/ole">
            <p:oleObj spid="_x0000_s177156" name="Equation" r:id="rId3" imgW="71932800" imgH="21945600" progId="Equation.DSMT4">
              <p:embed/>
            </p:oleObj>
          </a:graphicData>
        </a:graphic>
      </p:graphicFrame>
      <p:graphicFrame>
        <p:nvGraphicFramePr>
          <p:cNvPr id="7" name="对象 6"/>
          <p:cNvGraphicFramePr>
            <a:graphicFrameLocks/>
          </p:cNvGraphicFramePr>
          <p:nvPr/>
        </p:nvGraphicFramePr>
        <p:xfrm>
          <a:off x="1700915" y="3094746"/>
          <a:ext cx="5432144" cy="1908471"/>
        </p:xfrm>
        <a:graphic>
          <a:graphicData uri="http://schemas.openxmlformats.org/presentationml/2006/ole">
            <p:oleObj spid="_x0000_s177155" name="Equation" r:id="rId4" imgW="74676000" imgH="26212800" progId="Equation.DSMT4">
              <p:embed/>
            </p:oleObj>
          </a:graphicData>
        </a:graphic>
      </p:graphicFrame>
      <p:sp>
        <p:nvSpPr>
          <p:cNvPr id="8" name="Rectangle 2"/>
          <p:cNvSpPr>
            <a:spLocks noChangeArrowheads="1"/>
          </p:cNvSpPr>
          <p:nvPr/>
        </p:nvSpPr>
        <p:spPr bwMode="auto">
          <a:xfrm>
            <a:off x="532688" y="4938069"/>
            <a:ext cx="6600371"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smtClean="0">
                <a:ea typeface="微软雅黑" panose="020B0503020204020204" pitchFamily="34" charset="-122"/>
              </a:rPr>
              <a:t>如果</a:t>
            </a:r>
            <a:r>
              <a:rPr lang="zh-CN" altLang="en-US" sz="2400" b="0" dirty="0">
                <a:ea typeface="微软雅黑" panose="020B0503020204020204" pitchFamily="34" charset="-122"/>
              </a:rPr>
              <a:t>考虑摩擦力的作用</a:t>
            </a:r>
            <a:r>
              <a:rPr lang="zh-CN" altLang="en-US" sz="2400" b="0" dirty="0" smtClean="0">
                <a:ea typeface="微软雅黑" panose="020B0503020204020204" pitchFamily="34" charset="-122"/>
              </a:rPr>
              <a:t>：</a:t>
            </a:r>
            <a:endParaRPr lang="en-US" altLang="zh-CN" sz="2400" b="0" dirty="0" smtClean="0">
              <a:ea typeface="微软雅黑" panose="020B0503020204020204" pitchFamily="34" charset="-122"/>
              <a:sym typeface="Arial" panose="020B0604020202020204" pitchFamily="34" charset="0"/>
            </a:endParaRPr>
          </a:p>
          <a:p>
            <a:pPr eaLnBrk="1" hangingPunct="1">
              <a:lnSpc>
                <a:spcPct val="150000"/>
              </a:lnSpc>
            </a:pPr>
            <a:r>
              <a:rPr lang="zh-CN" altLang="en-US" sz="2400" b="0" dirty="0" smtClean="0">
                <a:ea typeface="微软雅黑" panose="020B0503020204020204" pitchFamily="34" charset="-122"/>
                <a:sym typeface="Arial" panose="020B0604020202020204" pitchFamily="34" charset="0"/>
              </a:rPr>
              <a:t>其中</a:t>
            </a:r>
            <a:r>
              <a:rPr lang="zh-CN" altLang="en-US" sz="2400" b="0" dirty="0">
                <a:ea typeface="微软雅黑" panose="020B0503020204020204" pitchFamily="34" charset="-122"/>
                <a:sym typeface="Arial" panose="020B0604020202020204" pitchFamily="34" charset="0"/>
              </a:rPr>
              <a:t>，</a:t>
            </a:r>
          </a:p>
        </p:txBody>
      </p:sp>
      <p:graphicFrame>
        <p:nvGraphicFramePr>
          <p:cNvPr id="9" name="Object 7">
            <a:hlinkClick r:id="" action="ppaction://ole?verb=1"/>
          </p:cNvPr>
          <p:cNvGraphicFramePr>
            <a:graphicFrameLocks noChangeAspect="1"/>
          </p:cNvGraphicFramePr>
          <p:nvPr/>
        </p:nvGraphicFramePr>
        <p:xfrm>
          <a:off x="1904429" y="5663214"/>
          <a:ext cx="4523694" cy="713184"/>
        </p:xfrm>
        <a:graphic>
          <a:graphicData uri="http://schemas.openxmlformats.org/presentationml/2006/ole">
            <p:oleObj spid="_x0000_s177154" name="Equation" r:id="rId5" imgW="67665600" imgH="10668000" progId="Equation.DSMT4">
              <p:embed/>
            </p:oleObj>
          </a:graphicData>
        </a:graphic>
      </p:graphicFrame>
      <p:graphicFrame>
        <p:nvGraphicFramePr>
          <p:cNvPr id="10" name="对象 9"/>
          <p:cNvGraphicFramePr>
            <a:graphicFrameLocks/>
          </p:cNvGraphicFramePr>
          <p:nvPr/>
        </p:nvGraphicFramePr>
        <p:xfrm>
          <a:off x="4057512" y="4955092"/>
          <a:ext cx="2261144" cy="680831"/>
        </p:xfrm>
        <a:graphic>
          <a:graphicData uri="http://schemas.openxmlformats.org/presentationml/2006/ole">
            <p:oleObj spid="_x0000_s177153" name="Equation" r:id="rId6" imgW="31394400" imgH="9448800" progId="Equation.DSMT4">
              <p:embed/>
            </p:oleObj>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ChangeArrowheads="1"/>
          </p:cNvSpPr>
          <p:nvPr/>
        </p:nvSpPr>
        <p:spPr bwMode="auto">
          <a:xfrm>
            <a:off x="221381" y="2435316"/>
            <a:ext cx="8835992"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p"/>
            </a:pPr>
            <a:r>
              <a:rPr lang="zh-CN" altLang="en-US" sz="2400" b="0" dirty="0" smtClean="0">
                <a:ea typeface="微软雅黑" panose="020B0503020204020204" pitchFamily="34" charset="-122"/>
              </a:rPr>
              <a:t>摩擦力</a:t>
            </a:r>
            <a:r>
              <a:rPr lang="en-US" altLang="zh-CN" sz="2400" b="0" dirty="0" smtClean="0">
                <a:ea typeface="微软雅黑" panose="020B0503020204020204" pitchFamily="34" charset="-122"/>
              </a:rPr>
              <a:t>=</a:t>
            </a:r>
            <a:r>
              <a:rPr lang="zh-CN" altLang="en-US" sz="2400" b="0" dirty="0">
                <a:ea typeface="微软雅黑" panose="020B0503020204020204" pitchFamily="34" charset="-122"/>
              </a:rPr>
              <a:t>分子</a:t>
            </a:r>
            <a:r>
              <a:rPr lang="zh-CN" altLang="en-US" sz="2400" b="0" dirty="0" smtClean="0">
                <a:ea typeface="微软雅黑" panose="020B0503020204020204" pitchFamily="34" charset="-122"/>
              </a:rPr>
              <a:t>粘性力</a:t>
            </a:r>
            <a:r>
              <a:rPr lang="en-US" altLang="zh-CN" sz="2400" b="0" dirty="0" smtClean="0">
                <a:ea typeface="微软雅黑" panose="020B0503020204020204" pitchFamily="34" charset="-122"/>
              </a:rPr>
              <a:t>+</a:t>
            </a:r>
            <a:r>
              <a:rPr lang="zh-CN" altLang="en-US" sz="2400" b="0" dirty="0" smtClean="0">
                <a:ea typeface="微软雅黑" panose="020B0503020204020204" pitchFamily="34" charset="-122"/>
              </a:rPr>
              <a:t>湍流</a:t>
            </a:r>
            <a:r>
              <a:rPr lang="zh-CN" altLang="en-US" sz="2400" b="0" dirty="0">
                <a:ea typeface="微软雅黑" panose="020B0503020204020204" pitchFamily="34" charset="-122"/>
              </a:rPr>
              <a:t>粘性力</a:t>
            </a:r>
            <a:endParaRPr lang="en-US" altLang="zh-CN" sz="2400" b="0" dirty="0" smtClean="0">
              <a:ea typeface="微软雅黑" panose="020B0503020204020204" pitchFamily="34" charset="-122"/>
            </a:endParaRPr>
          </a:p>
          <a:p>
            <a:pPr marL="342900" indent="-342900" eaLnBrk="1" hangingPunct="1">
              <a:lnSpc>
                <a:spcPct val="150000"/>
              </a:lnSpc>
              <a:buFont typeface="Wingdings" panose="05000000000000000000" pitchFamily="2" charset="2"/>
              <a:buChar char="p"/>
            </a:pPr>
            <a:r>
              <a:rPr lang="zh-CN" altLang="en-US" sz="2400" b="0" dirty="0" smtClean="0">
                <a:ea typeface="微软雅黑" panose="020B0503020204020204" pitchFamily="34" charset="-122"/>
              </a:rPr>
              <a:t>高层</a:t>
            </a:r>
            <a:r>
              <a:rPr lang="zh-CN" altLang="en-US" sz="2400" b="0" dirty="0">
                <a:ea typeface="微软雅黑" panose="020B0503020204020204" pitchFamily="34" charset="-122"/>
              </a:rPr>
              <a:t>：层流</a:t>
            </a:r>
            <a:r>
              <a:rPr lang="zh-CN" altLang="en-US" sz="2400" b="0" dirty="0" smtClean="0">
                <a:ea typeface="微软雅黑" panose="020B0503020204020204" pitchFamily="34" charset="-122"/>
              </a:rPr>
              <a:t>，分子粘性力和湍流粘性力可以</a:t>
            </a:r>
            <a:r>
              <a:rPr lang="zh-CN" altLang="en-US" sz="2400" b="0" dirty="0">
                <a:ea typeface="微软雅黑" panose="020B0503020204020204" pitchFamily="34" charset="-122"/>
              </a:rPr>
              <a:t>忽略——</a:t>
            </a:r>
            <a:r>
              <a:rPr lang="zh-CN" altLang="en-US" sz="2400" dirty="0">
                <a:solidFill>
                  <a:srgbClr val="002060"/>
                </a:solidFill>
                <a:ea typeface="微软雅黑" panose="020B0503020204020204" pitchFamily="34" charset="-122"/>
              </a:rPr>
              <a:t>自由大气</a:t>
            </a:r>
          </a:p>
          <a:p>
            <a:pPr marL="342900" indent="-342900" eaLnBrk="1" hangingPunct="1">
              <a:lnSpc>
                <a:spcPct val="150000"/>
              </a:lnSpc>
              <a:buFont typeface="Wingdings" panose="05000000000000000000" pitchFamily="2" charset="2"/>
              <a:buChar char="p"/>
            </a:pPr>
            <a:r>
              <a:rPr lang="zh-CN" altLang="en-US" sz="2400" b="0" dirty="0" smtClean="0">
                <a:ea typeface="微软雅黑" panose="020B0503020204020204" pitchFamily="34" charset="-122"/>
              </a:rPr>
              <a:t>低层</a:t>
            </a:r>
            <a:r>
              <a:rPr lang="zh-CN" altLang="en-US" sz="2400" b="0" dirty="0">
                <a:ea typeface="微软雅黑" panose="020B0503020204020204" pitchFamily="34" charset="-122"/>
              </a:rPr>
              <a:t>：湍流粘性力很重要，分子粘性力可以忽略，故低层又称为</a:t>
            </a:r>
            <a:r>
              <a:rPr lang="zh-CN" altLang="en-US" sz="2400" dirty="0">
                <a:solidFill>
                  <a:srgbClr val="C00000"/>
                </a:solidFill>
                <a:ea typeface="微软雅黑" panose="020B0503020204020204" pitchFamily="34" charset="-122"/>
              </a:rPr>
              <a:t>湍流边界层</a:t>
            </a:r>
            <a:r>
              <a:rPr lang="zh-CN" altLang="en-US" sz="2400" b="0" dirty="0">
                <a:ea typeface="微软雅黑" panose="020B0503020204020204" pitchFamily="34" charset="-122"/>
              </a:rPr>
              <a:t>。     </a:t>
            </a: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23</a:t>
            </a:fld>
            <a:endParaRPr lang="zh-CN" altLang="en-US"/>
          </a:p>
        </p:txBody>
      </p:sp>
      <p:graphicFrame>
        <p:nvGraphicFramePr>
          <p:cNvPr id="3" name="对象 2"/>
          <p:cNvGraphicFramePr>
            <a:graphicFrameLocks/>
          </p:cNvGraphicFramePr>
          <p:nvPr/>
        </p:nvGraphicFramePr>
        <p:xfrm>
          <a:off x="2920456" y="1461907"/>
          <a:ext cx="2741613" cy="825500"/>
        </p:xfrm>
        <a:graphic>
          <a:graphicData uri="http://schemas.openxmlformats.org/presentationml/2006/ole">
            <p:oleObj spid="_x0000_s102858" name="Equation" r:id="rId3" imgW="31394400" imgH="9448800" progId="Equation.DSMT4">
              <p:embed/>
            </p:oleObj>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761115" y="1006206"/>
            <a:ext cx="65889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smtClean="0">
                <a:ea typeface="微软雅黑" panose="020B0503020204020204" pitchFamily="34" charset="-122"/>
              </a:rPr>
              <a:t>垂直运动</a:t>
            </a:r>
            <a:r>
              <a:rPr lang="zh-CN" altLang="en-US" sz="2400" b="0" dirty="0">
                <a:ea typeface="微软雅黑" panose="020B0503020204020204" pitchFamily="34" charset="-122"/>
              </a:rPr>
              <a:t>方程的尺度分析(不考虑摩擦)——</a:t>
            </a:r>
          </a:p>
        </p:txBody>
      </p:sp>
      <p:sp>
        <p:nvSpPr>
          <p:cNvPr id="25604" name="Rectangle 4"/>
          <p:cNvSpPr>
            <a:spLocks noChangeArrowheads="1"/>
          </p:cNvSpPr>
          <p:nvPr/>
        </p:nvSpPr>
        <p:spPr bwMode="auto">
          <a:xfrm>
            <a:off x="107950" y="4581525"/>
            <a:ext cx="8712200" cy="21236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a:ea typeface="微软雅黑" panose="020B0503020204020204" pitchFamily="34" charset="-122"/>
              </a:rPr>
              <a:t>        如果考虑摩擦力的作用：</a:t>
            </a:r>
          </a:p>
          <a:p>
            <a:pPr eaLnBrk="1" hangingPunct="1">
              <a:lnSpc>
                <a:spcPct val="150000"/>
              </a:lnSpc>
            </a:pPr>
            <a:r>
              <a:rPr lang="zh-CN" altLang="en-US" sz="2400" b="0" dirty="0">
                <a:ea typeface="微软雅黑" panose="020B0503020204020204" pitchFamily="34" charset="-122"/>
              </a:rPr>
              <a:t>                                                                     </a:t>
            </a:r>
            <a:endParaRPr lang="zh-CN" altLang="en-US" sz="2400" b="0" baseline="30000" dirty="0">
              <a:ea typeface="微软雅黑" panose="020B0503020204020204" pitchFamily="34" charset="-122"/>
            </a:endParaRPr>
          </a:p>
          <a:p>
            <a:pPr eaLnBrk="1" hangingPunct="1">
              <a:lnSpc>
                <a:spcPct val="150000"/>
              </a:lnSpc>
            </a:pPr>
            <a:endParaRPr lang="zh-CN" altLang="en-US" sz="2400" b="0" baseline="30000" dirty="0">
              <a:ea typeface="微软雅黑" panose="020B0503020204020204" pitchFamily="34" charset="-122"/>
            </a:endParaRPr>
          </a:p>
          <a:p>
            <a:pPr eaLnBrk="1" hangingPunct="1">
              <a:lnSpc>
                <a:spcPct val="150000"/>
              </a:lnSpc>
            </a:pPr>
            <a:r>
              <a:rPr lang="zh-CN" altLang="en-US" sz="2400" b="0" baseline="30000" dirty="0">
                <a:ea typeface="微软雅黑" panose="020B0503020204020204" pitchFamily="34" charset="-122"/>
              </a:rPr>
              <a:t>       </a:t>
            </a:r>
            <a:r>
              <a:rPr lang="zh-CN" altLang="en-US" sz="2400" b="0" dirty="0">
                <a:ea typeface="微软雅黑" panose="020B0503020204020204" pitchFamily="34" charset="-122"/>
                <a:sym typeface="Arial" panose="020B0604020202020204" pitchFamily="34" charset="0"/>
              </a:rPr>
              <a:t>   </a:t>
            </a:r>
            <a:endParaRPr lang="zh-CN" altLang="en-US" sz="2400" b="0" dirty="0">
              <a:ea typeface="微软雅黑" panose="020B0503020204020204" pitchFamily="34" charset="-122"/>
            </a:endParaRPr>
          </a:p>
        </p:txBody>
      </p:sp>
      <p:graphicFrame>
        <p:nvGraphicFramePr>
          <p:cNvPr id="25605" name="Object 5">
            <a:hlinkClick r:id="" action="ppaction://ole?verb=1"/>
          </p:cNvPr>
          <p:cNvGraphicFramePr>
            <a:graphicFrameLocks noChangeAspect="1"/>
          </p:cNvGraphicFramePr>
          <p:nvPr/>
        </p:nvGraphicFramePr>
        <p:xfrm>
          <a:off x="3278188" y="5106503"/>
          <a:ext cx="3175000" cy="855663"/>
        </p:xfrm>
        <a:graphic>
          <a:graphicData uri="http://schemas.openxmlformats.org/presentationml/2006/ole">
            <p:oleObj spid="_x0000_s168106" name="Equation" r:id="rId3" imgW="36271200" imgH="9753600" progId="Equation.DSMT4">
              <p:embed/>
            </p:oleObj>
          </a:graphicData>
        </a:graphic>
      </p:graphicFrame>
      <p:sp>
        <p:nvSpPr>
          <p:cNvPr id="3" name="标题 2"/>
          <p:cNvSpPr>
            <a:spLocks noGrp="1"/>
          </p:cNvSpPr>
          <p:nvPr>
            <p:ph type="title"/>
          </p:nvPr>
        </p:nvSpPr>
        <p:spPr/>
        <p:txBody>
          <a:bodyPr/>
          <a:lstStyle/>
          <a:p>
            <a:r>
              <a:rPr lang="zh-CN" altLang="en-US" b="0" dirty="0"/>
              <a:t>垂直运动方程的尺度分析</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24</a:t>
            </a:fld>
            <a:endParaRPr lang="zh-CN" altLang="en-US"/>
          </a:p>
        </p:txBody>
      </p:sp>
      <p:graphicFrame>
        <p:nvGraphicFramePr>
          <p:cNvPr id="7" name="对象 6"/>
          <p:cNvGraphicFramePr>
            <a:graphicFrameLocks/>
          </p:cNvGraphicFramePr>
          <p:nvPr/>
        </p:nvGraphicFramePr>
        <p:xfrm>
          <a:off x="1818481" y="2482221"/>
          <a:ext cx="5722938" cy="2035175"/>
        </p:xfrm>
        <a:graphic>
          <a:graphicData uri="http://schemas.openxmlformats.org/presentationml/2006/ole">
            <p:oleObj spid="_x0000_s168107" name="Equation" r:id="rId4" imgW="73761600" imgH="26212800" progId="Equation.DSMT4">
              <p:embed/>
            </p:oleObj>
          </a:graphicData>
        </a:graphic>
      </p:graphicFrame>
      <p:graphicFrame>
        <p:nvGraphicFramePr>
          <p:cNvPr id="8" name="对象 7"/>
          <p:cNvGraphicFramePr>
            <a:graphicFrameLocks/>
          </p:cNvGraphicFramePr>
          <p:nvPr/>
        </p:nvGraphicFramePr>
        <p:xfrm>
          <a:off x="1927225" y="1592390"/>
          <a:ext cx="5505450" cy="842962"/>
        </p:xfrm>
        <a:graphic>
          <a:graphicData uri="http://schemas.openxmlformats.org/presentationml/2006/ole">
            <p:oleObj spid="_x0000_s168108" name="Equation" r:id="rId5" imgW="67665600" imgH="10363200" progId="Equation.DSMT4">
              <p:embed/>
            </p:oleObj>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连续方程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25</a:t>
            </a:fld>
            <a:endParaRPr lang="zh-CN" altLang="en-US"/>
          </a:p>
        </p:txBody>
      </p:sp>
      <p:graphicFrame>
        <p:nvGraphicFramePr>
          <p:cNvPr id="5" name="对象 4"/>
          <p:cNvGraphicFramePr>
            <a:graphicFrameLocks/>
          </p:cNvGraphicFramePr>
          <p:nvPr/>
        </p:nvGraphicFramePr>
        <p:xfrm>
          <a:off x="669131" y="2729679"/>
          <a:ext cx="7805737" cy="2081213"/>
        </p:xfrm>
        <a:graphic>
          <a:graphicData uri="http://schemas.openxmlformats.org/presentationml/2006/ole">
            <p:oleObj spid="_x0000_s134915" name="Equation" r:id="rId3" imgW="100584000" imgH="26822400" progId="Equation.DSMT4">
              <p:embed/>
            </p:oleObj>
          </a:graphicData>
        </a:graphic>
      </p:graphicFrame>
      <p:graphicFrame>
        <p:nvGraphicFramePr>
          <p:cNvPr id="6" name="对象 5"/>
          <p:cNvGraphicFramePr>
            <a:graphicFrameLocks/>
          </p:cNvGraphicFramePr>
          <p:nvPr/>
        </p:nvGraphicFramePr>
        <p:xfrm>
          <a:off x="640007" y="1709655"/>
          <a:ext cx="7786687" cy="842962"/>
        </p:xfrm>
        <a:graphic>
          <a:graphicData uri="http://schemas.openxmlformats.org/presentationml/2006/ole">
            <p:oleObj spid="_x0000_s134916" name="Equation" r:id="rId4" imgW="95707200" imgH="10363200" progId="Equation.DSMT4">
              <p:embed/>
            </p:oleObj>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1" name="Object 3">
            <a:hlinkClick r:id="" action="ppaction://ole?verb=1"/>
          </p:cNvPr>
          <p:cNvGraphicFramePr>
            <a:graphicFrameLocks noChangeAspect="1"/>
          </p:cNvGraphicFramePr>
          <p:nvPr/>
        </p:nvGraphicFramePr>
        <p:xfrm>
          <a:off x="855138" y="1419639"/>
          <a:ext cx="7541673" cy="789431"/>
        </p:xfrm>
        <a:graphic>
          <a:graphicData uri="http://schemas.openxmlformats.org/presentationml/2006/ole">
            <p:oleObj spid="_x0000_s105251" name="Equation" r:id="rId3" imgW="107899200" imgH="10668000" progId="Equation.DSMT4">
              <p:embed/>
            </p:oleObj>
          </a:graphicData>
        </a:graphic>
      </p:graphicFrame>
      <p:sp>
        <p:nvSpPr>
          <p:cNvPr id="4" name="标题 3"/>
          <p:cNvSpPr>
            <a:spLocks noGrp="1"/>
          </p:cNvSpPr>
          <p:nvPr>
            <p:ph type="title"/>
          </p:nvPr>
        </p:nvSpPr>
        <p:spPr/>
        <p:txBody>
          <a:bodyPr/>
          <a:lstStyle/>
          <a:p>
            <a:r>
              <a:rPr lang="zh-CN" altLang="en-US" b="0" dirty="0"/>
              <a:t>热力学方程(设为绝热过程)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26</a:t>
            </a:fld>
            <a:endParaRPr lang="zh-CN" altLang="en-US"/>
          </a:p>
        </p:txBody>
      </p:sp>
      <p:graphicFrame>
        <p:nvGraphicFramePr>
          <p:cNvPr id="3" name="对象 2"/>
          <p:cNvGraphicFramePr>
            <a:graphicFrameLocks/>
          </p:cNvGraphicFramePr>
          <p:nvPr/>
        </p:nvGraphicFramePr>
        <p:xfrm>
          <a:off x="993635" y="2547327"/>
          <a:ext cx="7403176" cy="1744204"/>
        </p:xfrm>
        <a:graphic>
          <a:graphicData uri="http://schemas.openxmlformats.org/presentationml/2006/ole">
            <p:oleObj spid="_x0000_s105252" name="Equation" r:id="rId4" imgW="116433600" imgH="27432000" progId="Equation.DSMT4">
              <p:embed/>
            </p:oleObj>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487659" y="805040"/>
            <a:ext cx="424186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2060"/>
                </a:solidFill>
                <a:latin typeface="微软雅黑" panose="020B0503020204020204" pitchFamily="34" charset="-122"/>
                <a:ea typeface="微软雅黑" panose="020B0503020204020204" pitchFamily="34" charset="-122"/>
              </a:rPr>
              <a:t>第三节 大气方程组的简化</a:t>
            </a:r>
          </a:p>
        </p:txBody>
      </p:sp>
      <p:sp>
        <p:nvSpPr>
          <p:cNvPr id="28675" name="Rectangle 3"/>
          <p:cNvSpPr>
            <a:spLocks noChangeArrowheads="1"/>
          </p:cNvSpPr>
          <p:nvPr/>
        </p:nvSpPr>
        <p:spPr bwMode="auto">
          <a:xfrm>
            <a:off x="969292" y="1810320"/>
            <a:ext cx="7278602"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pPr>
            <a:r>
              <a:rPr lang="zh-CN" altLang="en-US" sz="2400" b="0" dirty="0" smtClean="0">
                <a:solidFill>
                  <a:srgbClr val="FF0000"/>
                </a:solidFill>
                <a:ea typeface="微软雅黑" panose="020B0503020204020204" pitchFamily="34" charset="-122"/>
              </a:rPr>
              <a:t>零级简化(近似)</a:t>
            </a:r>
            <a:r>
              <a:rPr lang="zh-CN" altLang="en-US" sz="2400" b="0" dirty="0" smtClean="0">
                <a:ea typeface="微软雅黑" panose="020B0503020204020204" pitchFamily="34" charset="-122"/>
              </a:rPr>
              <a:t>：保留方程中量级最大项，舍去其余项，即反映大气运动的主要特征(控制大气运动的最基本的因子)。</a:t>
            </a:r>
            <a:endParaRPr lang="zh-CN" altLang="en-US" sz="2400" b="0" dirty="0">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27</a:t>
            </a:fld>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0" dirty="0" smtClean="0"/>
              <a:t>大尺度运动方程</a:t>
            </a:r>
            <a:endParaRPr lang="zh-CN" altLang="en-US" sz="2800"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28</a:t>
            </a:fld>
            <a:endParaRPr lang="zh-CN" altLang="en-US"/>
          </a:p>
        </p:txBody>
      </p:sp>
      <p:graphicFrame>
        <p:nvGraphicFramePr>
          <p:cNvPr id="11" name="对象 10"/>
          <p:cNvGraphicFramePr>
            <a:graphicFrameLocks/>
          </p:cNvGraphicFramePr>
          <p:nvPr/>
        </p:nvGraphicFramePr>
        <p:xfrm>
          <a:off x="1289705" y="1606977"/>
          <a:ext cx="5852967" cy="1787406"/>
        </p:xfrm>
        <a:graphic>
          <a:graphicData uri="http://schemas.openxmlformats.org/presentationml/2006/ole">
            <p:oleObj spid="_x0000_s178178" name="Equation" r:id="rId3" imgW="71932800" imgH="21945600" progId="Equation.DSMT4">
              <p:embed/>
            </p:oleObj>
          </a:graphicData>
        </a:graphic>
      </p:graphicFrame>
      <p:graphicFrame>
        <p:nvGraphicFramePr>
          <p:cNvPr id="13" name="对象 12"/>
          <p:cNvGraphicFramePr>
            <a:graphicFrameLocks/>
          </p:cNvGraphicFramePr>
          <p:nvPr/>
        </p:nvGraphicFramePr>
        <p:xfrm>
          <a:off x="1451609" y="3418260"/>
          <a:ext cx="5792787" cy="2035175"/>
        </p:xfrm>
        <a:graphic>
          <a:graphicData uri="http://schemas.openxmlformats.org/presentationml/2006/ole">
            <p:oleObj spid="_x0000_s178177" name="Equation" r:id="rId4" imgW="74676000" imgH="26212800" progId="Equation.DSMT4">
              <p:embed/>
            </p:oleObj>
          </a:graphicData>
        </a:graphic>
      </p:graphicFrame>
      <p:sp>
        <p:nvSpPr>
          <p:cNvPr id="4" name="矩形 3"/>
          <p:cNvSpPr/>
          <p:nvPr/>
        </p:nvSpPr>
        <p:spPr>
          <a:xfrm>
            <a:off x="457200" y="1121435"/>
            <a:ext cx="2646878" cy="461665"/>
          </a:xfrm>
          <a:prstGeom prst="rect">
            <a:avLst/>
          </a:prstGeom>
        </p:spPr>
        <p:txBody>
          <a:bodyPr wrap="none">
            <a:spAutoFit/>
          </a:bodyPr>
          <a:lstStyle/>
          <a:p>
            <a:r>
              <a:rPr lang="zh-CN" altLang="en-US" sz="2400" dirty="0" smtClean="0">
                <a:ea typeface="微软雅黑" panose="020B0503020204020204" pitchFamily="34" charset="-122"/>
              </a:rPr>
              <a:t>水平方向</a:t>
            </a:r>
            <a:r>
              <a:rPr lang="zh-CN" altLang="en-US" sz="2400" dirty="0">
                <a:ea typeface="微软雅黑" panose="020B0503020204020204" pitchFamily="34" charset="-122"/>
              </a:rPr>
              <a:t>运动方程</a:t>
            </a:r>
            <a:endParaRPr lang="zh-CN" altLang="en-US" sz="2400" dirty="0"/>
          </a:p>
        </p:txBody>
      </p:sp>
      <p:cxnSp>
        <p:nvCxnSpPr>
          <p:cNvPr id="6" name="直接连接符 5"/>
          <p:cNvCxnSpPr/>
          <p:nvPr/>
        </p:nvCxnSpPr>
        <p:spPr>
          <a:xfrm>
            <a:off x="2743200" y="4158114"/>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a:off x="3444240" y="4166137"/>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nvCxnSpPr>
        <p:spPr>
          <a:xfrm>
            <a:off x="4560770" y="4156508"/>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007763" y="1189220"/>
            <a:ext cx="3986931"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水平方向</a:t>
            </a:r>
            <a:r>
              <a:rPr lang="zh-CN" altLang="en-US" sz="2000" b="0" dirty="0">
                <a:ea typeface="微软雅黑" panose="020B0503020204020204" pitchFamily="34" charset="-122"/>
              </a:rPr>
              <a:t>上运动方程零级简化</a:t>
            </a:r>
            <a:r>
              <a:rPr lang="zh-CN" altLang="en-US" sz="2000" b="0" dirty="0" smtClean="0">
                <a:ea typeface="微软雅黑" panose="020B0503020204020204" pitchFamily="34" charset="-122"/>
              </a:rPr>
              <a:t>：  </a:t>
            </a:r>
            <a:r>
              <a:rPr lang="zh-CN" altLang="en-US" b="0" dirty="0" smtClean="0">
                <a:ea typeface="微软雅黑" panose="020B0503020204020204" pitchFamily="34" charset="-122"/>
              </a:rPr>
              <a:t>     </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大尺度</a:t>
            </a:r>
            <a:r>
              <a:rPr lang="zh-CN" altLang="en-US" b="0" dirty="0" smtClean="0"/>
              <a:t>运动方程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29</a:t>
            </a:fld>
            <a:endParaRPr lang="zh-CN" altLang="en-US"/>
          </a:p>
        </p:txBody>
      </p:sp>
      <p:graphicFrame>
        <p:nvGraphicFramePr>
          <p:cNvPr id="10" name="对象 9"/>
          <p:cNvGraphicFramePr>
            <a:graphicFrameLocks/>
          </p:cNvGraphicFramePr>
          <p:nvPr/>
        </p:nvGraphicFramePr>
        <p:xfrm>
          <a:off x="3130737" y="1743219"/>
          <a:ext cx="2616743" cy="2145388"/>
        </p:xfrm>
        <a:graphic>
          <a:graphicData uri="http://schemas.openxmlformats.org/presentationml/2006/ole">
            <p:oleObj spid="_x0000_s115280" name="Equation" r:id="rId3" imgW="26822400" imgH="21945600" progId="Equation.DSMT4">
              <p:embed/>
            </p:oleObj>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837510" y="693785"/>
            <a:ext cx="5486400" cy="580415"/>
          </a:xfrm>
          <a:prstGeom prst="rect">
            <a:avLst/>
          </a:prstGeom>
          <a:noFill/>
          <a:ln>
            <a:noFill/>
          </a:ln>
          <a:effectLst/>
          <a:extLst>
            <a:ext uri="{909E8E84-426E-40DD-AFC4-6F175D3DCCD1}">
              <a14:hiddenFill xmlns:a14="http://schemas.microsoft.com/office/drawing/2010/main" xmlns="">
                <a:solidFill>
                  <a:srgbClr val="80008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dirty="0">
                <a:solidFill>
                  <a:srgbClr val="002060"/>
                </a:solidFill>
                <a:ea typeface="微软雅黑" panose="020B0503020204020204" pitchFamily="34" charset="-122"/>
                <a:cs typeface="Arial" panose="020B0604020202020204" pitchFamily="34" charset="0"/>
              </a:rPr>
              <a:t>第一</a:t>
            </a:r>
            <a:r>
              <a:rPr lang="zh-CN" altLang="en-US" sz="2400" dirty="0" smtClean="0">
                <a:solidFill>
                  <a:srgbClr val="002060"/>
                </a:solidFill>
                <a:ea typeface="微软雅黑" panose="020B0503020204020204" pitchFamily="34" charset="-122"/>
                <a:cs typeface="Arial" panose="020B0604020202020204" pitchFamily="34" charset="0"/>
              </a:rPr>
              <a:t>节 </a:t>
            </a:r>
            <a:r>
              <a:rPr lang="zh-CN" altLang="en-US" sz="2400" dirty="0" smtClean="0">
                <a:solidFill>
                  <a:srgbClr val="002060"/>
                </a:solidFill>
                <a:latin typeface="微软雅黑" panose="020B0503020204020204" pitchFamily="34" charset="-122"/>
                <a:ea typeface="微软雅黑" panose="020B0503020204020204" pitchFamily="34" charset="-122"/>
              </a:rPr>
              <a:t>尺度</a:t>
            </a:r>
            <a:r>
              <a:rPr lang="zh-CN" altLang="en-US" sz="2400" dirty="0">
                <a:solidFill>
                  <a:srgbClr val="002060"/>
                </a:solidFill>
                <a:latin typeface="微软雅黑" panose="020B0503020204020204" pitchFamily="34" charset="-122"/>
                <a:ea typeface="微软雅黑" panose="020B0503020204020204" pitchFamily="34" charset="-122"/>
              </a:rPr>
              <a:t>，大气运动的分类 </a:t>
            </a:r>
            <a:r>
              <a:rPr lang="zh-CN" altLang="en-US" sz="2400" dirty="0">
                <a:solidFill>
                  <a:srgbClr val="002060"/>
                </a:solidFill>
                <a:ea typeface="微软雅黑" panose="020B0503020204020204" pitchFamily="34" charset="-122"/>
                <a:cs typeface="Arial" panose="020B0604020202020204" pitchFamily="34" charset="0"/>
              </a:rPr>
              <a:t> </a:t>
            </a:r>
          </a:p>
        </p:txBody>
      </p:sp>
      <p:sp>
        <p:nvSpPr>
          <p:cNvPr id="6147" name="Rectangle 3"/>
          <p:cNvSpPr>
            <a:spLocks noChangeArrowheads="1"/>
          </p:cNvSpPr>
          <p:nvPr/>
        </p:nvSpPr>
        <p:spPr bwMode="auto">
          <a:xfrm>
            <a:off x="806177" y="1966367"/>
            <a:ext cx="4593137"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solidFill>
                  <a:srgbClr val="C00000"/>
                </a:solidFill>
                <a:ea typeface="微软雅黑" panose="020B0503020204020204" pitchFamily="34" charset="-122"/>
              </a:rPr>
              <a:t>为什么</a:t>
            </a:r>
            <a:r>
              <a:rPr lang="zh-CN" altLang="en-US" sz="2000" dirty="0">
                <a:solidFill>
                  <a:srgbClr val="C00000"/>
                </a:solidFill>
                <a:ea typeface="微软雅黑" panose="020B0503020204020204" pitchFamily="34" charset="-122"/>
              </a:rPr>
              <a:t>要进行尺度分析</a:t>
            </a:r>
            <a:r>
              <a:rPr lang="zh-CN" altLang="en-US" sz="2000" dirty="0" smtClean="0">
                <a:solidFill>
                  <a:srgbClr val="C00000"/>
                </a:solidFill>
                <a:ea typeface="微软雅黑" panose="020B0503020204020204" pitchFamily="34" charset="-122"/>
              </a:rPr>
              <a:t>？</a:t>
            </a:r>
            <a:endParaRPr lang="en-US" altLang="zh-CN" sz="2000" dirty="0" smtClean="0">
              <a:solidFill>
                <a:srgbClr val="C00000"/>
              </a:solidFill>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b="0" dirty="0" smtClean="0">
                <a:solidFill>
                  <a:srgbClr val="002060"/>
                </a:solidFill>
                <a:ea typeface="微软雅黑" panose="020B0503020204020204" pitchFamily="34" charset="-122"/>
              </a:rPr>
              <a:t>数学的</a:t>
            </a:r>
            <a:r>
              <a:rPr lang="zh-CN" altLang="en-US" sz="2000" b="0" dirty="0">
                <a:solidFill>
                  <a:srgbClr val="002060"/>
                </a:solidFill>
                <a:ea typeface="微软雅黑" panose="020B0503020204020204" pitchFamily="34" charset="-122"/>
              </a:rPr>
              <a:t>角度</a:t>
            </a:r>
            <a:endParaRPr lang="en-US" altLang="zh-CN" sz="2000" b="0" dirty="0" smtClean="0">
              <a:solidFill>
                <a:srgbClr val="002060"/>
              </a:solidFill>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b="0" dirty="0" smtClean="0">
                <a:solidFill>
                  <a:srgbClr val="002060"/>
                </a:solidFill>
                <a:ea typeface="微软雅黑" panose="020B0503020204020204" pitchFamily="34" charset="-122"/>
              </a:rPr>
              <a:t>物理</a:t>
            </a:r>
            <a:r>
              <a:rPr lang="zh-CN" altLang="en-US" sz="2000" b="0" dirty="0">
                <a:solidFill>
                  <a:srgbClr val="002060"/>
                </a:solidFill>
                <a:ea typeface="微软雅黑" panose="020B0503020204020204" pitchFamily="34" charset="-122"/>
              </a:rPr>
              <a:t>的角度</a:t>
            </a:r>
            <a:endParaRPr lang="zh-CN" altLang="en-US" sz="2000" dirty="0">
              <a:solidFill>
                <a:srgbClr val="002060"/>
              </a:solidFill>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3</a:t>
            </a:fld>
            <a:endParaRPr lang="zh-CN" altLang="en-US"/>
          </a:p>
        </p:txBody>
      </p:sp>
      <p:graphicFrame>
        <p:nvGraphicFramePr>
          <p:cNvPr id="6" name="对象 5"/>
          <p:cNvGraphicFramePr>
            <a:graphicFrameLocks/>
          </p:cNvGraphicFramePr>
          <p:nvPr/>
        </p:nvGraphicFramePr>
        <p:xfrm>
          <a:off x="5249500" y="2817558"/>
          <a:ext cx="2805112" cy="3429000"/>
        </p:xfrm>
        <a:graphic>
          <a:graphicData uri="http://schemas.openxmlformats.org/presentationml/2006/ole">
            <p:oleObj spid="_x0000_s135542" name="Equation" r:id="rId3" imgW="49377600" imgH="60350400" progId="Equation.DSMT4">
              <p:embed/>
            </p:oleObj>
          </a:graphicData>
        </a:graphic>
      </p:graphicFrame>
      <p:sp>
        <p:nvSpPr>
          <p:cNvPr id="3" name="矩形 2"/>
          <p:cNvSpPr/>
          <p:nvPr/>
        </p:nvSpPr>
        <p:spPr>
          <a:xfrm>
            <a:off x="2975177" y="4862867"/>
            <a:ext cx="2089033" cy="1338828"/>
          </a:xfrm>
          <a:prstGeom prst="rect">
            <a:avLst/>
          </a:prstGeom>
        </p:spPr>
        <p:txBody>
          <a:bodyPr wrap="none">
            <a:spAutoFit/>
          </a:bodyPr>
          <a:lstStyle/>
          <a:p>
            <a:pPr marL="285750" indent="-285750">
              <a:lnSpc>
                <a:spcPct val="150000"/>
              </a:lnSpc>
              <a:buFont typeface="Wingdings" panose="05000000000000000000" pitchFamily="2" charset="2"/>
              <a:buChar char="ü"/>
            </a:pPr>
            <a:r>
              <a:rPr lang="zh-CN" altLang="en-US" dirty="0" smtClean="0">
                <a:solidFill>
                  <a:srgbClr val="C00000"/>
                </a:solidFill>
                <a:ea typeface="微软雅黑" panose="020B0503020204020204" pitchFamily="34" charset="-122"/>
              </a:rPr>
              <a:t>理想流体</a:t>
            </a:r>
            <a:endParaRPr lang="en-US" altLang="zh-CN" dirty="0" smtClean="0">
              <a:solidFill>
                <a:srgbClr val="C00000"/>
              </a:solidFill>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rgbClr val="C00000"/>
                </a:solidFill>
                <a:ea typeface="微软雅黑" panose="020B0503020204020204" pitchFamily="34" charset="-122"/>
              </a:rPr>
              <a:t>干绝热过程</a:t>
            </a:r>
            <a:endParaRPr lang="en-US" altLang="zh-CN" dirty="0" smtClean="0">
              <a:solidFill>
                <a:srgbClr val="C00000"/>
              </a:solidFill>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rgbClr val="C00000"/>
                </a:solidFill>
                <a:ea typeface="微软雅黑" panose="020B0503020204020204" pitchFamily="34" charset="-122"/>
              </a:rPr>
              <a:t>局地</a:t>
            </a:r>
            <a:r>
              <a:rPr lang="zh-CN" altLang="en-US" dirty="0" smtClean="0">
                <a:solidFill>
                  <a:srgbClr val="C00000"/>
                </a:solidFill>
                <a:ea typeface="微软雅黑" panose="020B0503020204020204" pitchFamily="34" charset="-122"/>
              </a:rPr>
              <a:t>直角坐标</a:t>
            </a:r>
            <a:r>
              <a:rPr lang="zh-CN" altLang="en-US" dirty="0">
                <a:solidFill>
                  <a:srgbClr val="C00000"/>
                </a:solidFill>
                <a:ea typeface="微软雅黑" panose="020B0503020204020204" pitchFamily="34" charset="-122"/>
              </a:rPr>
              <a:t>系</a:t>
            </a:r>
            <a:endParaRPr lang="zh-CN" altLang="en-US" dirty="0">
              <a:solidFill>
                <a:srgbClr val="C00000"/>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809358" y="973559"/>
            <a:ext cx="3003518"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dirty="0">
                <a:ea typeface="微软雅黑" panose="020B0503020204020204" pitchFamily="34" charset="-122"/>
              </a:rPr>
              <a:t>垂直方向运动方程：</a:t>
            </a:r>
          </a:p>
        </p:txBody>
      </p:sp>
      <p:sp>
        <p:nvSpPr>
          <p:cNvPr id="4" name="标题 3"/>
          <p:cNvSpPr>
            <a:spLocks noGrp="1"/>
          </p:cNvSpPr>
          <p:nvPr>
            <p:ph type="title"/>
          </p:nvPr>
        </p:nvSpPr>
        <p:spPr/>
        <p:txBody>
          <a:bodyPr/>
          <a:lstStyle/>
          <a:p>
            <a:r>
              <a:rPr lang="zh-CN" altLang="en-US" b="0" dirty="0"/>
              <a:t>大尺度</a:t>
            </a:r>
            <a:r>
              <a:rPr lang="zh-CN" altLang="en-US" b="0" dirty="0" smtClean="0"/>
              <a:t>运动方程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30</a:t>
            </a:fld>
            <a:endParaRPr lang="zh-CN" altLang="en-US"/>
          </a:p>
        </p:txBody>
      </p:sp>
      <p:graphicFrame>
        <p:nvGraphicFramePr>
          <p:cNvPr id="11" name="对象 10"/>
          <p:cNvGraphicFramePr>
            <a:graphicFrameLocks/>
          </p:cNvGraphicFramePr>
          <p:nvPr/>
        </p:nvGraphicFramePr>
        <p:xfrm>
          <a:off x="1794629" y="1590781"/>
          <a:ext cx="5505450" cy="842962"/>
        </p:xfrm>
        <a:graphic>
          <a:graphicData uri="http://schemas.openxmlformats.org/presentationml/2006/ole">
            <p:oleObj spid="_x0000_s180227" name="Equation" r:id="rId3" imgW="67665600" imgH="10363200" progId="Equation.DSMT4">
              <p:embed/>
            </p:oleObj>
          </a:graphicData>
        </a:graphic>
      </p:graphicFrame>
      <p:graphicFrame>
        <p:nvGraphicFramePr>
          <p:cNvPr id="12" name="对象 11"/>
          <p:cNvGraphicFramePr>
            <a:graphicFrameLocks/>
          </p:cNvGraphicFramePr>
          <p:nvPr/>
        </p:nvGraphicFramePr>
        <p:xfrm>
          <a:off x="1577141" y="2543134"/>
          <a:ext cx="5722938" cy="2035175"/>
        </p:xfrm>
        <a:graphic>
          <a:graphicData uri="http://schemas.openxmlformats.org/presentationml/2006/ole">
            <p:oleObj spid="_x0000_s180226" name="Equation" r:id="rId4" imgW="73761600" imgH="26212800" progId="Equation.DSMT4">
              <p:embed/>
            </p:oleObj>
          </a:graphicData>
        </a:graphic>
      </p:graphicFrame>
      <p:graphicFrame>
        <p:nvGraphicFramePr>
          <p:cNvPr id="7" name="对象 6"/>
          <p:cNvGraphicFramePr>
            <a:graphicFrameLocks/>
          </p:cNvGraphicFramePr>
          <p:nvPr/>
        </p:nvGraphicFramePr>
        <p:xfrm>
          <a:off x="4011941" y="5776238"/>
          <a:ext cx="1689100" cy="661988"/>
        </p:xfrm>
        <a:graphic>
          <a:graphicData uri="http://schemas.openxmlformats.org/presentationml/2006/ole">
            <p:oleObj spid="_x0000_s180225" name="Equation" r:id="rId5" imgW="26517600" imgH="10363200" progId="Equation.DSMT4">
              <p:embed/>
            </p:oleObj>
          </a:graphicData>
        </a:graphic>
      </p:graphicFrame>
      <p:sp>
        <p:nvSpPr>
          <p:cNvPr id="8" name="Rectangle 2"/>
          <p:cNvSpPr>
            <a:spLocks noChangeArrowheads="1"/>
          </p:cNvSpPr>
          <p:nvPr/>
        </p:nvSpPr>
        <p:spPr bwMode="auto">
          <a:xfrm>
            <a:off x="964631" y="4900274"/>
            <a:ext cx="4245723" cy="4584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smtClean="0">
                <a:ea typeface="微软雅黑" panose="020B0503020204020204" pitchFamily="34" charset="-122"/>
              </a:rPr>
              <a:t>垂直</a:t>
            </a:r>
            <a:r>
              <a:rPr lang="zh-CN" altLang="en-US" b="0" dirty="0">
                <a:ea typeface="微软雅黑" panose="020B0503020204020204" pitchFamily="34" charset="-122"/>
              </a:rPr>
              <a:t>方向上运动方程零级简化：</a:t>
            </a:r>
            <a:endParaRPr lang="zh-CN" altLang="en-US" sz="1600" b="0" dirty="0">
              <a:ea typeface="微软雅黑" panose="020B0503020204020204" pitchFamily="34" charset="-122"/>
            </a:endParaRPr>
          </a:p>
        </p:txBody>
      </p:sp>
      <p:cxnSp>
        <p:nvCxnSpPr>
          <p:cNvPr id="9" name="直接连接符 8"/>
          <p:cNvCxnSpPr/>
          <p:nvPr/>
        </p:nvCxnSpPr>
        <p:spPr>
          <a:xfrm>
            <a:off x="4734025" y="3338359"/>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3550116" y="3357605"/>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a:off x="2751218" y="3328733"/>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大尺度</a:t>
            </a:r>
            <a:r>
              <a:rPr lang="zh-CN" altLang="en-US" b="0" dirty="0" smtClean="0"/>
              <a:t>连续方程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31</a:t>
            </a:fld>
            <a:endParaRPr lang="zh-CN" altLang="en-US"/>
          </a:p>
        </p:txBody>
      </p:sp>
      <p:graphicFrame>
        <p:nvGraphicFramePr>
          <p:cNvPr id="13" name="对象 12"/>
          <p:cNvGraphicFramePr>
            <a:graphicFrameLocks/>
          </p:cNvGraphicFramePr>
          <p:nvPr/>
        </p:nvGraphicFramePr>
        <p:xfrm>
          <a:off x="1156621" y="1165825"/>
          <a:ext cx="6869566" cy="743677"/>
        </p:xfrm>
        <a:graphic>
          <a:graphicData uri="http://schemas.openxmlformats.org/presentationml/2006/ole">
            <p:oleObj spid="_x0000_s169094" name="Equation" r:id="rId3" imgW="95707200" imgH="10363200" progId="Equation.DSMT4">
              <p:embed/>
            </p:oleObj>
          </a:graphicData>
        </a:graphic>
      </p:graphicFrame>
      <p:graphicFrame>
        <p:nvGraphicFramePr>
          <p:cNvPr id="14" name="对象 13"/>
          <p:cNvGraphicFramePr>
            <a:graphicFrameLocks/>
          </p:cNvGraphicFramePr>
          <p:nvPr/>
        </p:nvGraphicFramePr>
        <p:xfrm>
          <a:off x="688535" y="2060534"/>
          <a:ext cx="7805737" cy="2081213"/>
        </p:xfrm>
        <a:graphic>
          <a:graphicData uri="http://schemas.openxmlformats.org/presentationml/2006/ole">
            <p:oleObj spid="_x0000_s169095" name="Equation" r:id="rId4" imgW="100584000" imgH="26822400" progId="Equation.DSMT4">
              <p:embed/>
            </p:oleObj>
          </a:graphicData>
        </a:graphic>
      </p:graphicFrame>
      <p:sp>
        <p:nvSpPr>
          <p:cNvPr id="8" name="Rectangle 2"/>
          <p:cNvSpPr>
            <a:spLocks noChangeArrowheads="1"/>
          </p:cNvSpPr>
          <p:nvPr/>
        </p:nvSpPr>
        <p:spPr bwMode="auto">
          <a:xfrm>
            <a:off x="591269" y="4292779"/>
            <a:ext cx="3702258"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0" dirty="0" smtClean="0">
                <a:ea typeface="微软雅黑" panose="020B0503020204020204" pitchFamily="34" charset="-122"/>
              </a:rPr>
              <a:t>连续方程</a:t>
            </a:r>
            <a:r>
              <a:rPr lang="zh-CN" altLang="en-US" sz="2800" b="0" dirty="0">
                <a:ea typeface="微软雅黑" panose="020B0503020204020204" pitchFamily="34" charset="-122"/>
              </a:rPr>
              <a:t>零级简化：</a:t>
            </a:r>
          </a:p>
        </p:txBody>
      </p:sp>
      <p:graphicFrame>
        <p:nvGraphicFramePr>
          <p:cNvPr id="9" name="对象 8"/>
          <p:cNvGraphicFramePr>
            <a:graphicFrameLocks/>
          </p:cNvGraphicFramePr>
          <p:nvPr/>
        </p:nvGraphicFramePr>
        <p:xfrm>
          <a:off x="3713373" y="5062525"/>
          <a:ext cx="1455738" cy="642938"/>
        </p:xfrm>
        <a:graphic>
          <a:graphicData uri="http://schemas.openxmlformats.org/presentationml/2006/ole">
            <p:oleObj spid="_x0000_s169096" name="Equation" r:id="rId5" imgW="22860000" imgH="10058400" progId="Equation.DSMT4">
              <p:embed/>
            </p:oleObj>
          </a:graphicData>
        </a:graphic>
      </p:graphicFrame>
      <p:cxnSp>
        <p:nvCxnSpPr>
          <p:cNvPr id="10" name="直接连接符 9"/>
          <p:cNvCxnSpPr/>
          <p:nvPr/>
        </p:nvCxnSpPr>
        <p:spPr>
          <a:xfrm>
            <a:off x="2346145" y="2877568"/>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a:off x="3781124" y="2877568"/>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a:off x="5386939" y="2877568"/>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nvCxnSpPr>
        <p:spPr>
          <a:xfrm>
            <a:off x="7784646" y="2877568"/>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9" name="Object 5">
            <a:hlinkClick r:id="" action="ppaction://ole?verb=1"/>
          </p:cNvPr>
          <p:cNvGraphicFramePr>
            <a:graphicFrameLocks noChangeAspect="1"/>
          </p:cNvGraphicFramePr>
          <p:nvPr/>
        </p:nvGraphicFramePr>
        <p:xfrm>
          <a:off x="880418" y="2428466"/>
          <a:ext cx="6959722" cy="728644"/>
        </p:xfrm>
        <a:graphic>
          <a:graphicData uri="http://schemas.openxmlformats.org/presentationml/2006/ole">
            <p:oleObj spid="_x0000_s181251" name="Equation" r:id="rId3" imgW="107899200" imgH="10668000" progId="Equation.DSMT4">
              <p:embed/>
            </p:oleObj>
          </a:graphicData>
        </a:graphic>
      </p:graphicFrame>
      <p:graphicFrame>
        <p:nvGraphicFramePr>
          <p:cNvPr id="31751" name="Object 7">
            <a:hlinkClick r:id="" action="ppaction://ole?verb=1"/>
          </p:cNvPr>
          <p:cNvGraphicFramePr>
            <a:graphicFrameLocks noChangeAspect="1"/>
          </p:cNvGraphicFramePr>
          <p:nvPr/>
        </p:nvGraphicFramePr>
        <p:xfrm>
          <a:off x="3259348" y="1120055"/>
          <a:ext cx="2201863" cy="884238"/>
        </p:xfrm>
        <a:graphic>
          <a:graphicData uri="http://schemas.openxmlformats.org/presentationml/2006/ole">
            <p:oleObj spid="_x0000_s181250" r:id="rId4" imgW="1107019" imgH="419867" progId="Equation.3">
              <p:embed/>
            </p:oleObj>
          </a:graphicData>
        </a:graphic>
      </p:graphicFrame>
      <p:sp>
        <p:nvSpPr>
          <p:cNvPr id="3" name="标题 2"/>
          <p:cNvSpPr>
            <a:spLocks noGrp="1"/>
          </p:cNvSpPr>
          <p:nvPr>
            <p:ph type="title"/>
          </p:nvPr>
        </p:nvSpPr>
        <p:spPr/>
        <p:txBody>
          <a:bodyPr/>
          <a:lstStyle/>
          <a:p>
            <a:r>
              <a:rPr lang="zh-CN" altLang="en-US" b="0" dirty="0"/>
              <a:t>大尺度</a:t>
            </a:r>
            <a:r>
              <a:rPr lang="zh-CN" altLang="en-US" b="0" dirty="0" smtClean="0"/>
              <a:t>热力学</a:t>
            </a:r>
            <a:r>
              <a:rPr lang="zh-CN" altLang="en-US" b="0" dirty="0"/>
              <a:t>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32</a:t>
            </a:fld>
            <a:endParaRPr lang="zh-CN" altLang="en-US"/>
          </a:p>
        </p:txBody>
      </p:sp>
      <p:graphicFrame>
        <p:nvGraphicFramePr>
          <p:cNvPr id="10" name="对象 9"/>
          <p:cNvGraphicFramePr>
            <a:graphicFrameLocks/>
          </p:cNvGraphicFramePr>
          <p:nvPr/>
        </p:nvGraphicFramePr>
        <p:xfrm>
          <a:off x="880418" y="3581283"/>
          <a:ext cx="7403176" cy="1744204"/>
        </p:xfrm>
        <a:graphic>
          <a:graphicData uri="http://schemas.openxmlformats.org/presentationml/2006/ole">
            <p:oleObj spid="_x0000_s181249" name="Equation" r:id="rId5" imgW="116433600" imgH="27432000" progId="Equation.DSMT4">
              <p:embed/>
            </p:oleObj>
          </a:graphicData>
        </a:graphic>
      </p:graphicFrame>
      <p:cxnSp>
        <p:nvCxnSpPr>
          <p:cNvPr id="7" name="直接连接符 6"/>
          <p:cNvCxnSpPr/>
          <p:nvPr/>
        </p:nvCxnSpPr>
        <p:spPr>
          <a:xfrm>
            <a:off x="5176787" y="4275318"/>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6033435" y="4275318"/>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93695" y="1249599"/>
            <a:ext cx="8280400" cy="420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热力学方程零级</a:t>
            </a:r>
            <a:r>
              <a:rPr lang="zh-CN" altLang="en-US" sz="2000" b="0" dirty="0">
                <a:ea typeface="微软雅黑" panose="020B0503020204020204" pitchFamily="34" charset="-122"/>
              </a:rPr>
              <a:t>简化：</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温度</a:t>
            </a:r>
            <a:r>
              <a:rPr lang="zh-CN" altLang="en-US" sz="2000" b="0" dirty="0">
                <a:ea typeface="微软雅黑" panose="020B0503020204020204" pitchFamily="34" charset="-122"/>
              </a:rPr>
              <a:t>的局地变化主要由温度的平流变化和垂直运动决定。</a:t>
            </a:r>
          </a:p>
        </p:txBody>
      </p:sp>
      <p:graphicFrame>
        <p:nvGraphicFramePr>
          <p:cNvPr id="32771" name="Object 3">
            <a:hlinkClick r:id="" action="ppaction://ole?verb=1"/>
          </p:cNvPr>
          <p:cNvGraphicFramePr>
            <a:graphicFrameLocks noChangeAspect="1"/>
          </p:cNvGraphicFramePr>
          <p:nvPr/>
        </p:nvGraphicFramePr>
        <p:xfrm>
          <a:off x="2328863" y="2025650"/>
          <a:ext cx="4913312" cy="2836863"/>
        </p:xfrm>
        <a:graphic>
          <a:graphicData uri="http://schemas.openxmlformats.org/presentationml/2006/ole">
            <p:oleObj spid="_x0000_s106916" name="Equation" r:id="rId3" imgW="59131200" imgH="32308800" progId="Equation.DSMT4">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33</a:t>
            </a:fld>
            <a:endParaRPr lang="zh-CN"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大尺度零级简化大气运动方程组</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34</a:t>
            </a:fld>
            <a:endParaRPr lang="zh-CN" altLang="en-US"/>
          </a:p>
        </p:txBody>
      </p:sp>
      <p:graphicFrame>
        <p:nvGraphicFramePr>
          <p:cNvPr id="5" name="对象 4"/>
          <p:cNvGraphicFramePr>
            <a:graphicFrameLocks/>
          </p:cNvGraphicFramePr>
          <p:nvPr/>
        </p:nvGraphicFramePr>
        <p:xfrm>
          <a:off x="1777251" y="1271797"/>
          <a:ext cx="4511405" cy="4470444"/>
        </p:xfrm>
        <a:graphic>
          <a:graphicData uri="http://schemas.openxmlformats.org/presentationml/2006/ole">
            <p:oleObj spid="_x0000_s117133" name="Equation" r:id="rId3" imgW="60350400" imgH="59740800" progId="Equation.DSMT4">
              <p:embed/>
            </p:oleObj>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266101" y="1022598"/>
            <a:ext cx="5627732"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1</a:t>
            </a:r>
            <a:r>
              <a:rPr lang="zh-CN" altLang="en-US" sz="2000" b="0" dirty="0">
                <a:ea typeface="微软雅黑" panose="020B0503020204020204" pitchFamily="34" charset="-122"/>
              </a:rPr>
              <a:t>. 准水平运动(Z&lt;&lt;L，W&lt;&lt;U)</a:t>
            </a:r>
          </a:p>
          <a:p>
            <a:pPr eaLnBrk="1" hangingPunct="1">
              <a:lnSpc>
                <a:spcPct val="150000"/>
              </a:lnSpc>
            </a:pPr>
            <a:r>
              <a:rPr lang="zh-CN" altLang="en-US" sz="2000" b="0" dirty="0" smtClean="0">
                <a:ea typeface="微软雅黑" panose="020B0503020204020204" pitchFamily="34" charset="-122"/>
              </a:rPr>
              <a:t>2</a:t>
            </a:r>
            <a:r>
              <a:rPr lang="zh-CN" altLang="en-US" sz="2000" b="0" dirty="0">
                <a:ea typeface="微软雅黑" panose="020B0503020204020204" pitchFamily="34" charset="-122"/>
              </a:rPr>
              <a:t>. 准地转平衡(水平科里奥利力=水平气压梯度力，二力平衡)</a:t>
            </a:r>
          </a:p>
          <a:p>
            <a:pPr eaLnBrk="1" hangingPunct="1">
              <a:lnSpc>
                <a:spcPct val="150000"/>
              </a:lnSpc>
            </a:pPr>
            <a:r>
              <a:rPr lang="zh-CN" altLang="en-US" sz="2000" b="0" dirty="0" smtClean="0">
                <a:ea typeface="微软雅黑" panose="020B0503020204020204" pitchFamily="34" charset="-122"/>
              </a:rPr>
              <a:t>3</a:t>
            </a:r>
            <a:r>
              <a:rPr lang="zh-CN" altLang="en-US" sz="2000" b="0" dirty="0">
                <a:ea typeface="微软雅黑" panose="020B0503020204020204" pitchFamily="34" charset="-122"/>
              </a:rPr>
              <a:t>. 准静力平衡(精度很高，常取</a:t>
            </a:r>
            <a:r>
              <a:rPr lang="zh-CN" altLang="en-US" sz="2000" b="0" dirty="0" smtClean="0">
                <a:ea typeface="微软雅黑" panose="020B0503020204020204" pitchFamily="34" charset="-122"/>
              </a:rPr>
              <a:t>近似                     </a:t>
            </a:r>
            <a:r>
              <a:rPr lang="zh-CN" altLang="en-US" sz="2000" b="0" dirty="0">
                <a:ea typeface="微软雅黑" panose="020B0503020204020204" pitchFamily="34" charset="-122"/>
              </a:rPr>
              <a:t>)</a:t>
            </a:r>
          </a:p>
          <a:p>
            <a:pPr eaLnBrk="1" hangingPunct="1">
              <a:lnSpc>
                <a:spcPct val="150000"/>
              </a:lnSpc>
            </a:pPr>
            <a:r>
              <a:rPr lang="zh-CN" altLang="en-US" sz="2000" b="0" dirty="0" smtClean="0">
                <a:ea typeface="微软雅黑" panose="020B0503020204020204" pitchFamily="34" charset="-122"/>
              </a:rPr>
              <a:t>4</a:t>
            </a:r>
            <a:r>
              <a:rPr lang="zh-CN" altLang="en-US" sz="2000" b="0" dirty="0">
                <a:ea typeface="微软雅黑" panose="020B0503020204020204" pitchFamily="34" charset="-122"/>
              </a:rPr>
              <a:t>. 准水平无辐散运动</a:t>
            </a:r>
          </a:p>
          <a:p>
            <a:pPr eaLnBrk="1" hangingPunct="1">
              <a:lnSpc>
                <a:spcPct val="150000"/>
              </a:lnSpc>
            </a:pPr>
            <a:r>
              <a:rPr lang="zh-CN" altLang="en-US" sz="2000" b="0" dirty="0" smtClean="0">
                <a:ea typeface="微软雅黑" panose="020B0503020204020204" pitchFamily="34" charset="-122"/>
              </a:rPr>
              <a:t>5</a:t>
            </a:r>
            <a:r>
              <a:rPr lang="zh-CN" altLang="en-US" sz="2000" b="0" dirty="0">
                <a:ea typeface="微软雅黑" panose="020B0503020204020204" pitchFamily="34" charset="-122"/>
              </a:rPr>
              <a:t>. 准定常运动(除了温度T外，其他               )</a:t>
            </a:r>
          </a:p>
          <a:p>
            <a:pPr eaLnBrk="1" hangingPunct="1">
              <a:lnSpc>
                <a:spcPct val="150000"/>
              </a:lnSpc>
            </a:pPr>
            <a:r>
              <a:rPr lang="zh-CN" altLang="en-US" sz="2000" b="0" dirty="0" smtClean="0">
                <a:ea typeface="微软雅黑" panose="020B0503020204020204" pitchFamily="34" charset="-122"/>
              </a:rPr>
              <a:t>6</a:t>
            </a:r>
            <a:r>
              <a:rPr lang="zh-CN" altLang="en-US" sz="2000" b="0" dirty="0">
                <a:ea typeface="微软雅黑" panose="020B0503020204020204" pitchFamily="34" charset="-122"/>
              </a:rPr>
              <a:t>. 水平科里奥利力、水平气压梯度力起主要作用，惯性力相对不重要</a:t>
            </a:r>
            <a:r>
              <a:rPr lang="zh-CN" altLang="en-US" sz="2000" b="0" dirty="0" smtClean="0">
                <a:ea typeface="微软雅黑" panose="020B0503020204020204" pitchFamily="34" charset="-122"/>
              </a:rPr>
              <a:t>。   </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大尺度大气运动基本特点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35</a:t>
            </a:fld>
            <a:endParaRPr lang="zh-CN" altLang="en-US"/>
          </a:p>
        </p:txBody>
      </p:sp>
      <p:graphicFrame>
        <p:nvGraphicFramePr>
          <p:cNvPr id="6" name="对象 5"/>
          <p:cNvGraphicFramePr>
            <a:graphicFrameLocks/>
          </p:cNvGraphicFramePr>
          <p:nvPr/>
        </p:nvGraphicFramePr>
        <p:xfrm>
          <a:off x="7367931" y="2253035"/>
          <a:ext cx="1389062" cy="730250"/>
        </p:xfrm>
        <a:graphic>
          <a:graphicData uri="http://schemas.openxmlformats.org/presentationml/2006/ole">
            <p:oleObj spid="_x0000_s173100" name="Equation" r:id="rId3" imgW="18592800" imgH="9753600" progId="Equation.DSMT4">
              <p:embed/>
            </p:oleObj>
          </a:graphicData>
        </a:graphic>
      </p:graphicFrame>
      <p:graphicFrame>
        <p:nvGraphicFramePr>
          <p:cNvPr id="7" name="对象 6"/>
          <p:cNvGraphicFramePr>
            <a:graphicFrameLocks/>
          </p:cNvGraphicFramePr>
          <p:nvPr/>
        </p:nvGraphicFramePr>
        <p:xfrm>
          <a:off x="7287762" y="3233969"/>
          <a:ext cx="979487" cy="730250"/>
        </p:xfrm>
        <a:graphic>
          <a:graphicData uri="http://schemas.openxmlformats.org/presentationml/2006/ole">
            <p:oleObj spid="_x0000_s173101" name="Equation" r:id="rId4" imgW="13106400" imgH="9753600" progId="Equation.DSMT4">
              <p:embed/>
            </p:oleObj>
          </a:graphicData>
        </a:graphic>
      </p:graphicFrame>
      <p:graphicFrame>
        <p:nvGraphicFramePr>
          <p:cNvPr id="8" name="对象 7"/>
          <p:cNvGraphicFramePr>
            <a:graphicFrameLocks/>
          </p:cNvGraphicFramePr>
          <p:nvPr/>
        </p:nvGraphicFramePr>
        <p:xfrm>
          <a:off x="457200" y="914401"/>
          <a:ext cx="4511405" cy="4470444"/>
        </p:xfrm>
        <a:graphic>
          <a:graphicData uri="http://schemas.openxmlformats.org/presentationml/2006/ole">
            <p:oleObj spid="_x0000_s173102" name="Equation" r:id="rId5" imgW="60350400" imgH="59740800" progId="Equation.DSMT4">
              <p:embed/>
            </p:oleObj>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0" dirty="0" smtClean="0"/>
              <a:t>中尺度运动方程</a:t>
            </a:r>
            <a:endParaRPr lang="zh-CN" altLang="en-US" sz="2800"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36</a:t>
            </a:fld>
            <a:endParaRPr lang="zh-CN" altLang="en-US"/>
          </a:p>
        </p:txBody>
      </p:sp>
      <p:graphicFrame>
        <p:nvGraphicFramePr>
          <p:cNvPr id="11" name="对象 10"/>
          <p:cNvGraphicFramePr>
            <a:graphicFrameLocks/>
          </p:cNvGraphicFramePr>
          <p:nvPr/>
        </p:nvGraphicFramePr>
        <p:xfrm>
          <a:off x="1289705" y="1606977"/>
          <a:ext cx="5852967" cy="1787406"/>
        </p:xfrm>
        <a:graphic>
          <a:graphicData uri="http://schemas.openxmlformats.org/presentationml/2006/ole">
            <p:oleObj spid="_x0000_s182274" name="Equation" r:id="rId3" imgW="71932800" imgH="21945600" progId="Equation.DSMT4">
              <p:embed/>
            </p:oleObj>
          </a:graphicData>
        </a:graphic>
      </p:graphicFrame>
      <p:graphicFrame>
        <p:nvGraphicFramePr>
          <p:cNvPr id="13" name="对象 12"/>
          <p:cNvGraphicFramePr>
            <a:graphicFrameLocks/>
          </p:cNvGraphicFramePr>
          <p:nvPr/>
        </p:nvGraphicFramePr>
        <p:xfrm>
          <a:off x="1451609" y="3418260"/>
          <a:ext cx="5792787" cy="2035175"/>
        </p:xfrm>
        <a:graphic>
          <a:graphicData uri="http://schemas.openxmlformats.org/presentationml/2006/ole">
            <p:oleObj spid="_x0000_s182273" name="Equation" r:id="rId4" imgW="74676000" imgH="26212800" progId="Equation.DSMT4">
              <p:embed/>
            </p:oleObj>
          </a:graphicData>
        </a:graphic>
      </p:graphicFrame>
      <p:sp>
        <p:nvSpPr>
          <p:cNvPr id="4" name="矩形 3"/>
          <p:cNvSpPr/>
          <p:nvPr/>
        </p:nvSpPr>
        <p:spPr>
          <a:xfrm>
            <a:off x="457200" y="1121435"/>
            <a:ext cx="2646878" cy="461665"/>
          </a:xfrm>
          <a:prstGeom prst="rect">
            <a:avLst/>
          </a:prstGeom>
        </p:spPr>
        <p:txBody>
          <a:bodyPr wrap="none">
            <a:spAutoFit/>
          </a:bodyPr>
          <a:lstStyle/>
          <a:p>
            <a:r>
              <a:rPr lang="zh-CN" altLang="en-US" sz="2400" dirty="0" smtClean="0">
                <a:ea typeface="微软雅黑" panose="020B0503020204020204" pitchFamily="34" charset="-122"/>
              </a:rPr>
              <a:t>水平方向</a:t>
            </a:r>
            <a:r>
              <a:rPr lang="zh-CN" altLang="en-US" sz="2400" dirty="0">
                <a:ea typeface="微软雅黑" panose="020B0503020204020204" pitchFamily="34" charset="-122"/>
              </a:rPr>
              <a:t>运动方程</a:t>
            </a:r>
            <a:endParaRPr lang="zh-CN" altLang="en-US" sz="2400" dirty="0"/>
          </a:p>
        </p:txBody>
      </p:sp>
      <p:cxnSp>
        <p:nvCxnSpPr>
          <p:cNvPr id="6" name="直接连接符 5"/>
          <p:cNvCxnSpPr/>
          <p:nvPr/>
        </p:nvCxnSpPr>
        <p:spPr>
          <a:xfrm>
            <a:off x="2743200" y="4629752"/>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nvCxnSpPr>
        <p:spPr>
          <a:xfrm>
            <a:off x="4580020" y="4607496"/>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809358" y="973559"/>
            <a:ext cx="3003518"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dirty="0">
                <a:ea typeface="微软雅黑" panose="020B0503020204020204" pitchFamily="34" charset="-122"/>
              </a:rPr>
              <a:t>垂直方向运动方程：</a:t>
            </a:r>
          </a:p>
        </p:txBody>
      </p:sp>
      <p:sp>
        <p:nvSpPr>
          <p:cNvPr id="4" name="标题 3"/>
          <p:cNvSpPr>
            <a:spLocks noGrp="1"/>
          </p:cNvSpPr>
          <p:nvPr>
            <p:ph type="title"/>
          </p:nvPr>
        </p:nvSpPr>
        <p:spPr/>
        <p:txBody>
          <a:bodyPr/>
          <a:lstStyle/>
          <a:p>
            <a:r>
              <a:rPr lang="zh-CN" altLang="en-US" b="0" dirty="0" smtClean="0"/>
              <a:t>中尺度运动方程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37</a:t>
            </a:fld>
            <a:endParaRPr lang="zh-CN" altLang="en-US"/>
          </a:p>
        </p:txBody>
      </p:sp>
      <p:graphicFrame>
        <p:nvGraphicFramePr>
          <p:cNvPr id="11" name="对象 10"/>
          <p:cNvGraphicFramePr>
            <a:graphicFrameLocks/>
          </p:cNvGraphicFramePr>
          <p:nvPr/>
        </p:nvGraphicFramePr>
        <p:xfrm>
          <a:off x="1794629" y="1590781"/>
          <a:ext cx="5505450" cy="842962"/>
        </p:xfrm>
        <a:graphic>
          <a:graphicData uri="http://schemas.openxmlformats.org/presentationml/2006/ole">
            <p:oleObj spid="_x0000_s183299" name="Equation" r:id="rId3" imgW="67665600" imgH="10363200" progId="Equation.DSMT4">
              <p:embed/>
            </p:oleObj>
          </a:graphicData>
        </a:graphic>
      </p:graphicFrame>
      <p:graphicFrame>
        <p:nvGraphicFramePr>
          <p:cNvPr id="12" name="对象 11"/>
          <p:cNvGraphicFramePr>
            <a:graphicFrameLocks/>
          </p:cNvGraphicFramePr>
          <p:nvPr/>
        </p:nvGraphicFramePr>
        <p:xfrm>
          <a:off x="1577141" y="2543134"/>
          <a:ext cx="5722938" cy="2035175"/>
        </p:xfrm>
        <a:graphic>
          <a:graphicData uri="http://schemas.openxmlformats.org/presentationml/2006/ole">
            <p:oleObj spid="_x0000_s183298" name="Equation" r:id="rId4" imgW="73761600" imgH="26212800" progId="Equation.DSMT4">
              <p:embed/>
            </p:oleObj>
          </a:graphicData>
        </a:graphic>
      </p:graphicFrame>
      <p:graphicFrame>
        <p:nvGraphicFramePr>
          <p:cNvPr id="7" name="对象 6"/>
          <p:cNvGraphicFramePr>
            <a:graphicFrameLocks/>
          </p:cNvGraphicFramePr>
          <p:nvPr/>
        </p:nvGraphicFramePr>
        <p:xfrm>
          <a:off x="3750857" y="5270849"/>
          <a:ext cx="1689100" cy="661988"/>
        </p:xfrm>
        <a:graphic>
          <a:graphicData uri="http://schemas.openxmlformats.org/presentationml/2006/ole">
            <p:oleObj spid="_x0000_s183297" name="Equation" r:id="rId5" imgW="26517600" imgH="10363200" progId="Equation.DSMT4">
              <p:embed/>
            </p:oleObj>
          </a:graphicData>
        </a:graphic>
      </p:graphicFrame>
      <p:sp>
        <p:nvSpPr>
          <p:cNvPr id="8" name="Rectangle 2"/>
          <p:cNvSpPr>
            <a:spLocks noChangeArrowheads="1"/>
          </p:cNvSpPr>
          <p:nvPr/>
        </p:nvSpPr>
        <p:spPr bwMode="auto">
          <a:xfrm>
            <a:off x="964630" y="4702542"/>
            <a:ext cx="4245723" cy="4584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smtClean="0">
                <a:ea typeface="微软雅黑" panose="020B0503020204020204" pitchFamily="34" charset="-122"/>
              </a:rPr>
              <a:t>垂直</a:t>
            </a:r>
            <a:r>
              <a:rPr lang="zh-CN" altLang="en-US" b="0" dirty="0">
                <a:ea typeface="微软雅黑" panose="020B0503020204020204" pitchFamily="34" charset="-122"/>
              </a:rPr>
              <a:t>方向上运动方程零级简化：</a:t>
            </a:r>
            <a:endParaRPr lang="zh-CN" altLang="en-US" sz="1600" b="0" dirty="0">
              <a:ea typeface="微软雅黑" panose="020B0503020204020204" pitchFamily="34" charset="-122"/>
            </a:endParaRPr>
          </a:p>
        </p:txBody>
      </p:sp>
      <p:cxnSp>
        <p:nvCxnSpPr>
          <p:cNvPr id="9" name="直接连接符 8"/>
          <p:cNvCxnSpPr/>
          <p:nvPr/>
        </p:nvCxnSpPr>
        <p:spPr>
          <a:xfrm>
            <a:off x="4760238" y="3718356"/>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3620371" y="3713739"/>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a:off x="2894987" y="3713739"/>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smtClean="0"/>
              <a:t>中尺度连续方程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38</a:t>
            </a:fld>
            <a:endParaRPr lang="zh-CN" altLang="en-US"/>
          </a:p>
        </p:txBody>
      </p:sp>
      <p:graphicFrame>
        <p:nvGraphicFramePr>
          <p:cNvPr id="13" name="对象 12"/>
          <p:cNvGraphicFramePr>
            <a:graphicFrameLocks/>
          </p:cNvGraphicFramePr>
          <p:nvPr/>
        </p:nvGraphicFramePr>
        <p:xfrm>
          <a:off x="1156621" y="1165825"/>
          <a:ext cx="6869566" cy="743677"/>
        </p:xfrm>
        <a:graphic>
          <a:graphicData uri="http://schemas.openxmlformats.org/presentationml/2006/ole">
            <p:oleObj spid="_x0000_s184323" name="Equation" r:id="rId3" imgW="95707200" imgH="10363200" progId="Equation.DSMT4">
              <p:embed/>
            </p:oleObj>
          </a:graphicData>
        </a:graphic>
      </p:graphicFrame>
      <p:graphicFrame>
        <p:nvGraphicFramePr>
          <p:cNvPr id="14" name="对象 13"/>
          <p:cNvGraphicFramePr>
            <a:graphicFrameLocks/>
          </p:cNvGraphicFramePr>
          <p:nvPr/>
        </p:nvGraphicFramePr>
        <p:xfrm>
          <a:off x="688535" y="2060534"/>
          <a:ext cx="7805737" cy="2081213"/>
        </p:xfrm>
        <a:graphic>
          <a:graphicData uri="http://schemas.openxmlformats.org/presentationml/2006/ole">
            <p:oleObj spid="_x0000_s184322" name="Equation" r:id="rId4" imgW="100584000" imgH="26822400" progId="Equation.DSMT4">
              <p:embed/>
            </p:oleObj>
          </a:graphicData>
        </a:graphic>
      </p:graphicFrame>
      <p:sp>
        <p:nvSpPr>
          <p:cNvPr id="8" name="Rectangle 2"/>
          <p:cNvSpPr>
            <a:spLocks noChangeArrowheads="1"/>
          </p:cNvSpPr>
          <p:nvPr/>
        </p:nvSpPr>
        <p:spPr bwMode="auto">
          <a:xfrm>
            <a:off x="591269" y="4292779"/>
            <a:ext cx="3702258"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0" dirty="0" smtClean="0">
                <a:ea typeface="微软雅黑" panose="020B0503020204020204" pitchFamily="34" charset="-122"/>
              </a:rPr>
              <a:t>连续方程</a:t>
            </a:r>
            <a:r>
              <a:rPr lang="zh-CN" altLang="en-US" sz="2800" b="0" dirty="0">
                <a:ea typeface="微软雅黑" panose="020B0503020204020204" pitchFamily="34" charset="-122"/>
              </a:rPr>
              <a:t>零级简化：</a:t>
            </a:r>
          </a:p>
        </p:txBody>
      </p:sp>
      <p:graphicFrame>
        <p:nvGraphicFramePr>
          <p:cNvPr id="9" name="对象 8"/>
          <p:cNvGraphicFramePr>
            <a:graphicFrameLocks/>
          </p:cNvGraphicFramePr>
          <p:nvPr/>
        </p:nvGraphicFramePr>
        <p:xfrm>
          <a:off x="3713373" y="5062525"/>
          <a:ext cx="1455738" cy="642938"/>
        </p:xfrm>
        <a:graphic>
          <a:graphicData uri="http://schemas.openxmlformats.org/presentationml/2006/ole">
            <p:oleObj spid="_x0000_s184321" name="Equation" r:id="rId5" imgW="22860000" imgH="10058400" progId="Equation.DSMT4">
              <p:embed/>
            </p:oleObj>
          </a:graphicData>
        </a:graphic>
      </p:graphicFrame>
      <p:cxnSp>
        <p:nvCxnSpPr>
          <p:cNvPr id="10" name="直接连接符 9"/>
          <p:cNvCxnSpPr/>
          <p:nvPr/>
        </p:nvCxnSpPr>
        <p:spPr>
          <a:xfrm>
            <a:off x="2346145" y="3288063"/>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a:off x="3781124" y="3298189"/>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a:off x="5455500" y="3288063"/>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nvCxnSpPr>
        <p:spPr>
          <a:xfrm>
            <a:off x="7688393" y="3298189"/>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9" name="Object 5">
            <a:hlinkClick r:id="" action="ppaction://ole?verb=1"/>
          </p:cNvPr>
          <p:cNvGraphicFramePr>
            <a:graphicFrameLocks noChangeAspect="1"/>
          </p:cNvGraphicFramePr>
          <p:nvPr/>
        </p:nvGraphicFramePr>
        <p:xfrm>
          <a:off x="880418" y="2428466"/>
          <a:ext cx="6959722" cy="728644"/>
        </p:xfrm>
        <a:graphic>
          <a:graphicData uri="http://schemas.openxmlformats.org/presentationml/2006/ole">
            <p:oleObj spid="_x0000_s185347" name="Equation" r:id="rId3" imgW="107899200" imgH="10668000" progId="Equation.DSMT4">
              <p:embed/>
            </p:oleObj>
          </a:graphicData>
        </a:graphic>
      </p:graphicFrame>
      <p:graphicFrame>
        <p:nvGraphicFramePr>
          <p:cNvPr id="31751" name="Object 7">
            <a:hlinkClick r:id="" action="ppaction://ole?verb=1"/>
          </p:cNvPr>
          <p:cNvGraphicFramePr>
            <a:graphicFrameLocks noChangeAspect="1"/>
          </p:cNvGraphicFramePr>
          <p:nvPr/>
        </p:nvGraphicFramePr>
        <p:xfrm>
          <a:off x="3259348" y="1120055"/>
          <a:ext cx="2201863" cy="884238"/>
        </p:xfrm>
        <a:graphic>
          <a:graphicData uri="http://schemas.openxmlformats.org/presentationml/2006/ole">
            <p:oleObj spid="_x0000_s185346" r:id="rId4" imgW="1107019" imgH="419867" progId="Equation.3">
              <p:embed/>
            </p:oleObj>
          </a:graphicData>
        </a:graphic>
      </p:graphicFrame>
      <p:sp>
        <p:nvSpPr>
          <p:cNvPr id="3" name="标题 2"/>
          <p:cNvSpPr>
            <a:spLocks noGrp="1"/>
          </p:cNvSpPr>
          <p:nvPr>
            <p:ph type="title"/>
          </p:nvPr>
        </p:nvSpPr>
        <p:spPr/>
        <p:txBody>
          <a:bodyPr/>
          <a:lstStyle/>
          <a:p>
            <a:r>
              <a:rPr lang="zh-CN" altLang="en-US" b="0" smtClean="0"/>
              <a:t>中尺度</a:t>
            </a:r>
            <a:r>
              <a:rPr lang="zh-CN" altLang="en-US" b="0" dirty="0" smtClean="0"/>
              <a:t>热力学</a:t>
            </a:r>
            <a:r>
              <a:rPr lang="zh-CN" altLang="en-US" b="0" dirty="0"/>
              <a:t>方程</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39</a:t>
            </a:fld>
            <a:endParaRPr lang="zh-CN" altLang="en-US"/>
          </a:p>
        </p:txBody>
      </p:sp>
      <p:graphicFrame>
        <p:nvGraphicFramePr>
          <p:cNvPr id="10" name="对象 9"/>
          <p:cNvGraphicFramePr>
            <a:graphicFrameLocks/>
          </p:cNvGraphicFramePr>
          <p:nvPr/>
        </p:nvGraphicFramePr>
        <p:xfrm>
          <a:off x="880418" y="3581283"/>
          <a:ext cx="7403176" cy="1744204"/>
        </p:xfrm>
        <a:graphic>
          <a:graphicData uri="http://schemas.openxmlformats.org/presentationml/2006/ole">
            <p:oleObj spid="_x0000_s185345" name="Equation" r:id="rId5" imgW="116433600" imgH="27432000" progId="Equation.DSMT4">
              <p:embed/>
            </p:oleObj>
          </a:graphicData>
        </a:graphic>
      </p:graphicFrame>
      <p:cxnSp>
        <p:nvCxnSpPr>
          <p:cNvPr id="7" name="直接连接符 6"/>
          <p:cNvCxnSpPr/>
          <p:nvPr/>
        </p:nvCxnSpPr>
        <p:spPr>
          <a:xfrm>
            <a:off x="5268706" y="4671175"/>
            <a:ext cx="192505" cy="356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6120062" y="4648813"/>
            <a:ext cx="192505" cy="356134"/>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457257" y="1052109"/>
            <a:ext cx="8143276"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smtClean="0">
                <a:ea typeface="微软雅黑" panose="020B0503020204020204" pitchFamily="34" charset="-122"/>
              </a:rPr>
              <a:t>大气</a:t>
            </a:r>
            <a:r>
              <a:rPr lang="zh-CN" altLang="en-US" sz="2000" b="0" dirty="0">
                <a:ea typeface="微软雅黑" panose="020B0503020204020204" pitchFamily="34" charset="-122"/>
              </a:rPr>
              <a:t>运动基本方程组是一个具有六个场变量</a:t>
            </a:r>
            <a:r>
              <a:rPr lang="zh-CN" altLang="en-US" sz="2000" b="0" dirty="0" smtClean="0">
                <a:ea typeface="微软雅黑" panose="020B0503020204020204" pitchFamily="34" charset="-122"/>
              </a:rPr>
              <a:t>的</a:t>
            </a:r>
            <a:r>
              <a:rPr lang="zh-CN" altLang="en-US" sz="2000" dirty="0" smtClean="0">
                <a:solidFill>
                  <a:srgbClr val="C00000"/>
                </a:solidFill>
                <a:ea typeface="微软雅黑" panose="020B0503020204020204" pitchFamily="34" charset="-122"/>
              </a:rPr>
              <a:t>非线性偏微分方程</a:t>
            </a:r>
            <a:r>
              <a:rPr lang="zh-CN" altLang="en-US" sz="2000" dirty="0">
                <a:solidFill>
                  <a:srgbClr val="C00000"/>
                </a:solidFill>
                <a:ea typeface="微软雅黑" panose="020B0503020204020204" pitchFamily="34" charset="-122"/>
              </a:rPr>
              <a:t>组</a:t>
            </a:r>
            <a:r>
              <a:rPr lang="zh-CN" altLang="en-US" sz="2000" b="0" dirty="0">
                <a:ea typeface="微软雅黑" panose="020B0503020204020204" pitchFamily="34" charset="-122"/>
              </a:rPr>
              <a:t>，就目前数学的发展水平而言</a:t>
            </a:r>
            <a:r>
              <a:rPr lang="zh-CN" altLang="en-US" sz="2000" b="0" dirty="0" smtClean="0">
                <a:ea typeface="微软雅黑" panose="020B0503020204020204" pitchFamily="34" charset="-122"/>
              </a:rPr>
              <a:t>，还不能求</a:t>
            </a:r>
            <a:r>
              <a:rPr lang="zh-CN" altLang="en-US" sz="2000" b="0" dirty="0">
                <a:ea typeface="微软雅黑" panose="020B0503020204020204" pitchFamily="34" charset="-122"/>
              </a:rPr>
              <a:t>出满足给定初始条件的非线性方程的</a:t>
            </a:r>
            <a:r>
              <a:rPr lang="zh-CN" altLang="en-US" sz="2000" b="0" dirty="0" smtClean="0">
                <a:ea typeface="微软雅黑" panose="020B0503020204020204" pitchFamily="34" charset="-122"/>
              </a:rPr>
              <a:t>解析</a:t>
            </a:r>
            <a:r>
              <a:rPr lang="zh-CN" altLang="en-US" sz="2000" b="0" dirty="0">
                <a:ea typeface="微软雅黑" panose="020B0503020204020204" pitchFamily="34" charset="-122"/>
              </a:rPr>
              <a:t>解，即便是可求得完整方程组的解析解，它也</a:t>
            </a:r>
            <a:r>
              <a:rPr lang="zh-CN" altLang="en-US" sz="2000" b="0" dirty="0" smtClean="0">
                <a:ea typeface="微软雅黑" panose="020B0503020204020204" pitchFamily="34" charset="-122"/>
              </a:rPr>
              <a:t>必定</a:t>
            </a:r>
            <a:r>
              <a:rPr lang="zh-CN" altLang="en-US" sz="2000" b="0" dirty="0">
                <a:ea typeface="微软雅黑" panose="020B0503020204020204" pitchFamily="34" charset="-122"/>
              </a:rPr>
              <a:t>是形式方程复杂、物理意义模糊不清的解，对</a:t>
            </a:r>
            <a:r>
              <a:rPr lang="zh-CN" altLang="en-US" sz="2000" b="0" dirty="0" smtClean="0">
                <a:ea typeface="微软雅黑" panose="020B0503020204020204" pitchFamily="34" charset="-122"/>
              </a:rPr>
              <a:t>我们</a:t>
            </a:r>
            <a:r>
              <a:rPr lang="zh-CN" altLang="en-US" sz="2000" b="0" dirty="0">
                <a:ea typeface="微软雅黑" panose="020B0503020204020204" pitchFamily="34" charset="-122"/>
              </a:rPr>
              <a:t>未必有真正的实用价值。</a:t>
            </a:r>
          </a:p>
          <a:p>
            <a:pPr indent="457200" algn="just" eaLnBrk="1" hangingPunct="1">
              <a:lnSpc>
                <a:spcPct val="150000"/>
              </a:lnSpc>
            </a:pPr>
            <a:r>
              <a:rPr lang="zh-CN" altLang="en-US" sz="2000" b="0" dirty="0" smtClean="0">
                <a:ea typeface="微软雅黑" panose="020B0503020204020204" pitchFamily="34" charset="-122"/>
              </a:rPr>
              <a:t>因此</a:t>
            </a:r>
            <a:r>
              <a:rPr lang="zh-CN" altLang="en-US" sz="2000" b="0" dirty="0">
                <a:ea typeface="微软雅黑" panose="020B0503020204020204" pitchFamily="34" charset="-122"/>
              </a:rPr>
              <a:t>，针对具体问题，简化大气运动基本方程组，保留方程组中各方程的主要项，略去那些次要项，适当简化方程，从简单模型入手，使得简化后的方程组便于我们在</a:t>
            </a:r>
            <a:r>
              <a:rPr lang="zh-CN" altLang="en-US" sz="2000" dirty="0">
                <a:solidFill>
                  <a:srgbClr val="002060"/>
                </a:solidFill>
                <a:ea typeface="微软雅黑" panose="020B0503020204020204" pitchFamily="34" charset="-122"/>
              </a:rPr>
              <a:t>数学上进行处理</a:t>
            </a:r>
            <a:r>
              <a:rPr lang="zh-CN" altLang="en-US" sz="2000" b="0" dirty="0">
                <a:ea typeface="微软雅黑" panose="020B0503020204020204" pitchFamily="34" charset="-122"/>
              </a:rPr>
              <a:t>，也便于阐明解的</a:t>
            </a:r>
            <a:r>
              <a:rPr lang="zh-CN" altLang="en-US" sz="2000" dirty="0">
                <a:solidFill>
                  <a:srgbClr val="002060"/>
                </a:solidFill>
                <a:ea typeface="微软雅黑" panose="020B0503020204020204" pitchFamily="34" charset="-122"/>
              </a:rPr>
              <a:t>物理本质及其应用</a:t>
            </a:r>
            <a:r>
              <a:rPr lang="zh-CN" altLang="en-US" sz="2000" b="0" dirty="0">
                <a:ea typeface="微软雅黑" panose="020B0503020204020204" pitchFamily="34" charset="-122"/>
              </a:rPr>
              <a:t>。</a:t>
            </a:r>
          </a:p>
        </p:txBody>
      </p:sp>
      <p:sp>
        <p:nvSpPr>
          <p:cNvPr id="3" name="标题 2"/>
          <p:cNvSpPr>
            <a:spLocks noGrp="1"/>
          </p:cNvSpPr>
          <p:nvPr>
            <p:ph type="title"/>
          </p:nvPr>
        </p:nvSpPr>
        <p:spPr/>
        <p:txBody>
          <a:bodyPr/>
          <a:lstStyle/>
          <a:p>
            <a:r>
              <a:rPr lang="zh-CN" altLang="en-US" b="0" dirty="0"/>
              <a:t>数学的角度</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a:t>
            </a:fld>
            <a:endParaRPr lang="zh-CN"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95288" y="989627"/>
            <a:ext cx="8496300" cy="5632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1</a:t>
            </a:r>
            <a:r>
              <a:rPr lang="zh-CN" altLang="en-US" sz="2000" b="0" dirty="0" smtClean="0">
                <a:ea typeface="微软雅黑" panose="020B0503020204020204" pitchFamily="34" charset="-122"/>
              </a:rPr>
              <a:t>）准水平运动（</a:t>
            </a:r>
            <a:r>
              <a:rPr lang="en-US" altLang="zh-CN" sz="2000" b="0" dirty="0" smtClean="0">
                <a:ea typeface="微软雅黑" panose="020B0503020204020204" pitchFamily="34" charset="-122"/>
              </a:rPr>
              <a:t>Z&lt;&lt;L,W&lt;&lt;U</a:t>
            </a:r>
            <a:r>
              <a:rPr lang="zh-CN" altLang="en-US" sz="2000" b="0" dirty="0" smtClean="0">
                <a:ea typeface="微软雅黑" panose="020B0503020204020204" pitchFamily="34" charset="-122"/>
              </a:rPr>
              <a:t>）</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2</a:t>
            </a:r>
            <a:r>
              <a:rPr lang="zh-CN" altLang="en-US" sz="2000" b="0" dirty="0" smtClean="0">
                <a:ea typeface="微软雅黑" panose="020B0503020204020204" pitchFamily="34" charset="-122"/>
              </a:rPr>
              <a:t>）准梯度平衡（三力平衡：水平惯性力</a:t>
            </a:r>
            <a:r>
              <a:rPr lang="en-US" altLang="zh-CN" sz="2000" b="0" dirty="0" smtClean="0">
                <a:ea typeface="微软雅黑" panose="020B0503020204020204" pitchFamily="34" charset="-122"/>
              </a:rPr>
              <a:t>+</a:t>
            </a:r>
            <a:r>
              <a:rPr lang="zh-CN" altLang="en-US" sz="2000" b="0" dirty="0" smtClean="0">
                <a:ea typeface="微软雅黑" panose="020B0503020204020204" pitchFamily="34" charset="-122"/>
              </a:rPr>
              <a:t>水平科氏力</a:t>
            </a:r>
            <a:r>
              <a:rPr lang="en-US" altLang="zh-CN" sz="2000" b="0" dirty="0" smtClean="0">
                <a:ea typeface="微软雅黑" panose="020B0503020204020204" pitchFamily="34" charset="-122"/>
              </a:rPr>
              <a:t>=</a:t>
            </a:r>
            <a:r>
              <a:rPr lang="zh-CN" altLang="en-US" sz="2000" b="0" dirty="0" smtClean="0">
                <a:ea typeface="微软雅黑" panose="020B0503020204020204" pitchFamily="34" charset="-122"/>
              </a:rPr>
              <a:t>水平气压梯度力，水平运动为梯度风，是曲线运动）</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3</a:t>
            </a:r>
            <a:r>
              <a:rPr lang="zh-CN" altLang="en-US" sz="2000" b="0" dirty="0" smtClean="0">
                <a:ea typeface="微软雅黑" panose="020B0503020204020204" pitchFamily="34" charset="-122"/>
              </a:rPr>
              <a:t>）准静力平衡（精度很高）</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4</a:t>
            </a:r>
            <a:r>
              <a:rPr lang="zh-CN" altLang="en-US" sz="2000" b="0" dirty="0" smtClean="0">
                <a:ea typeface="微软雅黑" panose="020B0503020204020204" pitchFamily="34" charset="-122"/>
              </a:rPr>
              <a:t>）准水平无辐散运动</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5</a:t>
            </a:r>
            <a:r>
              <a:rPr lang="zh-CN" altLang="en-US" sz="2000" b="0" dirty="0" smtClean="0">
                <a:ea typeface="微软雅黑" panose="020B0503020204020204" pitchFamily="34" charset="-122"/>
              </a:rPr>
              <a:t>）准定常运动</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6</a:t>
            </a:r>
            <a:r>
              <a:rPr lang="zh-CN" altLang="en-US" sz="2000" b="0" dirty="0" smtClean="0">
                <a:ea typeface="微软雅黑" panose="020B0503020204020204" pitchFamily="34" charset="-122"/>
              </a:rPr>
              <a:t>）惯性力与水平科氏力同等重要</a:t>
            </a:r>
            <a:endParaRPr lang="zh-CN" altLang="en-US" sz="2000" b="0" dirty="0">
              <a:ea typeface="微软雅黑" panose="020B0503020204020204" pitchFamily="34" charset="-122"/>
            </a:endParaRPr>
          </a:p>
          <a:p>
            <a:pPr eaLnBrk="1" hangingPunct="1">
              <a:lnSpc>
                <a:spcPct val="150000"/>
              </a:lnSpc>
            </a:pPr>
            <a:r>
              <a:rPr lang="zh-CN" altLang="en-US" sz="2000" b="0" dirty="0">
                <a:ea typeface="微软雅黑" panose="020B0503020204020204" pitchFamily="34" charset="-122"/>
              </a:rPr>
              <a:t>        </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r>
              <a:rPr lang="zh-CN" altLang="en-US" sz="2000" b="0" dirty="0">
                <a:ea typeface="微软雅黑" panose="020B0503020204020204" pitchFamily="34" charset="-122"/>
              </a:rPr>
              <a:t>        </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中尺度大气运动零级简化基本</a:t>
            </a:r>
            <a:r>
              <a:rPr lang="zh-CN" altLang="en-US" b="0" dirty="0" smtClean="0"/>
              <a:t>特点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40</a:t>
            </a:fld>
            <a:endParaRPr lang="zh-CN" altLang="en-US"/>
          </a:p>
        </p:txBody>
      </p:sp>
      <p:graphicFrame>
        <p:nvGraphicFramePr>
          <p:cNvPr id="7" name="对象 6"/>
          <p:cNvGraphicFramePr>
            <a:graphicFrameLocks/>
          </p:cNvGraphicFramePr>
          <p:nvPr/>
        </p:nvGraphicFramePr>
        <p:xfrm>
          <a:off x="4643438" y="2251644"/>
          <a:ext cx="3568700" cy="4217987"/>
        </p:xfrm>
        <a:graphic>
          <a:graphicData uri="http://schemas.openxmlformats.org/presentationml/2006/ole">
            <p:oleObj spid="_x0000_s120206" name="Equation" r:id="rId3" imgW="50596800" imgH="59740800" progId="Equation.DSMT4">
              <p:embed/>
            </p:oleObj>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90500" y="1303336"/>
            <a:ext cx="4183092"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1</a:t>
            </a:r>
            <a:r>
              <a:rPr lang="zh-CN" altLang="en-US" sz="2000" b="0" dirty="0" smtClean="0">
                <a:ea typeface="微软雅黑" panose="020B0503020204020204" pitchFamily="34" charset="-122"/>
              </a:rPr>
              <a:t>）准旋转平衡（惯性离心力</a:t>
            </a:r>
            <a:r>
              <a:rPr lang="en-US" altLang="zh-CN" sz="2000" b="0" dirty="0" smtClean="0">
                <a:ea typeface="微软雅黑" panose="020B0503020204020204" pitchFamily="34" charset="-122"/>
              </a:rPr>
              <a:t>=</a:t>
            </a:r>
            <a:r>
              <a:rPr lang="zh-CN" altLang="en-US" sz="2000" b="0" dirty="0" smtClean="0">
                <a:ea typeface="微软雅黑" panose="020B0503020204020204" pitchFamily="34" charset="-122"/>
              </a:rPr>
              <a:t>水平气压梯度力，即为旋衡风）</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2</a:t>
            </a:r>
            <a:r>
              <a:rPr lang="zh-CN" altLang="en-US" sz="2000" b="0" dirty="0" smtClean="0">
                <a:ea typeface="微软雅黑" panose="020B0503020204020204" pitchFamily="34" charset="-122"/>
              </a:rPr>
              <a:t>）准静力平衡</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3</a:t>
            </a:r>
            <a:r>
              <a:rPr lang="zh-CN" altLang="en-US" sz="2000" b="0" dirty="0" smtClean="0">
                <a:ea typeface="微软雅黑" panose="020B0503020204020204" pitchFamily="34" charset="-122"/>
              </a:rPr>
              <a:t>）准不可压流体（准三维无辐散）</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4</a:t>
            </a:r>
            <a:r>
              <a:rPr lang="zh-CN" altLang="en-US" sz="2000" b="0" dirty="0" smtClean="0">
                <a:ea typeface="微软雅黑" panose="020B0503020204020204" pitchFamily="34" charset="-122"/>
              </a:rPr>
              <a:t>）准定常运动</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5</a:t>
            </a:r>
            <a:r>
              <a:rPr lang="zh-CN" altLang="en-US" sz="2000" b="0" dirty="0" smtClean="0">
                <a:ea typeface="微软雅黑" panose="020B0503020204020204" pitchFamily="34" charset="-122"/>
              </a:rPr>
              <a:t>）惯性力和水平气压梯度力起主要作用，水平科氏力相对不重要</a:t>
            </a:r>
            <a:endParaRPr lang="zh-CN" altLang="en-US" sz="2000"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 小尺度大气</a:t>
            </a:r>
            <a:r>
              <a:rPr lang="zh-CN" altLang="en-US" b="0" dirty="0" smtClean="0"/>
              <a:t>运动方程零级</a:t>
            </a:r>
            <a:r>
              <a:rPr lang="zh-CN" altLang="en-US" b="0" dirty="0"/>
              <a:t>简化基本特点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41</a:t>
            </a:fld>
            <a:endParaRPr lang="zh-CN" altLang="en-US"/>
          </a:p>
        </p:txBody>
      </p:sp>
      <p:graphicFrame>
        <p:nvGraphicFramePr>
          <p:cNvPr id="6" name="对象 5"/>
          <p:cNvGraphicFramePr>
            <a:graphicFrameLocks/>
          </p:cNvGraphicFramePr>
          <p:nvPr/>
        </p:nvGraphicFramePr>
        <p:xfrm>
          <a:off x="4832110" y="1828501"/>
          <a:ext cx="3568700" cy="4217987"/>
        </p:xfrm>
        <a:graphic>
          <a:graphicData uri="http://schemas.openxmlformats.org/presentationml/2006/ole">
            <p:oleObj spid="_x0000_s122255" name="Equation" r:id="rId3" imgW="50596800" imgH="59740800" progId="Equation.DSMT4">
              <p:embed/>
            </p:oleObj>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6661" y="914401"/>
            <a:ext cx="82804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sz="2000" b="0" dirty="0" smtClean="0">
                <a:ea typeface="微软雅黑" panose="020B0503020204020204" pitchFamily="34" charset="-122"/>
              </a:rPr>
              <a:t>一级</a:t>
            </a:r>
            <a:r>
              <a:rPr lang="zh-CN" altLang="en-US" sz="2000" b="0" dirty="0">
                <a:ea typeface="微软雅黑" panose="020B0503020204020204" pitchFamily="34" charset="-122"/>
              </a:rPr>
              <a:t>简化(近似)：不仅保留方程中量级最大项，而且还保留比</a:t>
            </a:r>
            <a:r>
              <a:rPr lang="zh-CN" altLang="en-US" sz="2000" b="0" dirty="0" smtClean="0">
                <a:ea typeface="微软雅黑" panose="020B0503020204020204" pitchFamily="34" charset="-122"/>
              </a:rPr>
              <a:t>最大项</a:t>
            </a:r>
            <a:r>
              <a:rPr lang="zh-CN" altLang="en-US" sz="2000" b="0" dirty="0">
                <a:ea typeface="微软雅黑" panose="020B0503020204020204" pitchFamily="34" charset="-122"/>
              </a:rPr>
              <a:t>小</a:t>
            </a:r>
            <a:r>
              <a:rPr lang="zh-CN" altLang="en-US" sz="2000" b="0" dirty="0" smtClean="0">
                <a:ea typeface="微软雅黑" panose="020B0503020204020204" pitchFamily="34" charset="-122"/>
              </a:rPr>
              <a:t>一</a:t>
            </a:r>
            <a:r>
              <a:rPr lang="zh-CN" altLang="en-US" sz="2000" b="0" dirty="0">
                <a:ea typeface="微软雅黑" panose="020B0503020204020204" pitchFamily="34" charset="-122"/>
              </a:rPr>
              <a:t>个量级的项，更小的项仍舍去。</a:t>
            </a:r>
          </a:p>
          <a:p>
            <a:pPr indent="457200" eaLnBrk="1" hangingPunct="1">
              <a:lnSpc>
                <a:spcPct val="150000"/>
              </a:lnSpc>
            </a:pPr>
            <a:r>
              <a:rPr lang="zh-CN" altLang="en-US" sz="2000" b="0" dirty="0" smtClean="0">
                <a:ea typeface="微软雅黑" panose="020B0503020204020204" pitchFamily="34" charset="-122"/>
              </a:rPr>
              <a:t>(</a:t>
            </a:r>
            <a:r>
              <a:rPr lang="zh-CN" altLang="en-US" sz="2000" b="0" dirty="0">
                <a:ea typeface="微软雅黑" panose="020B0503020204020204" pitchFamily="34" charset="-122"/>
              </a:rPr>
              <a:t>1)大尺度一级简化方程组</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一级简化及</a:t>
            </a:r>
            <a:r>
              <a:rPr lang="zh-CN" altLang="en-US" b="0" dirty="0" smtClean="0"/>
              <a:t>方程组</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42</a:t>
            </a:fld>
            <a:endParaRPr lang="zh-CN" altLang="en-US"/>
          </a:p>
        </p:txBody>
      </p:sp>
      <p:graphicFrame>
        <p:nvGraphicFramePr>
          <p:cNvPr id="5" name="对象 4"/>
          <p:cNvGraphicFramePr>
            <a:graphicFrameLocks/>
          </p:cNvGraphicFramePr>
          <p:nvPr/>
        </p:nvGraphicFramePr>
        <p:xfrm>
          <a:off x="2735355" y="2391729"/>
          <a:ext cx="3673289" cy="3751563"/>
        </p:xfrm>
        <a:graphic>
          <a:graphicData uri="http://schemas.openxmlformats.org/presentationml/2006/ole">
            <p:oleObj spid="_x0000_s123276" name="Equation" r:id="rId3" imgW="59131200" imgH="60350400" progId="Equation.DSMT4">
              <p:embed/>
            </p:oleObj>
          </a:graphicData>
        </a:graphic>
      </p:graphicFrame>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23850" y="914401"/>
            <a:ext cx="8496300" cy="2120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smtClean="0">
                <a:latin typeface="微软雅黑" panose="020B0503020204020204" pitchFamily="34" charset="-122"/>
                <a:ea typeface="微软雅黑" panose="020B0503020204020204" pitchFamily="34" charset="-122"/>
              </a:rPr>
              <a:t>大</a:t>
            </a:r>
            <a:r>
              <a:rPr lang="zh-CN" altLang="en-US" b="0" dirty="0">
                <a:latin typeface="微软雅黑" panose="020B0503020204020204" pitchFamily="34" charset="-122"/>
                <a:ea typeface="微软雅黑" panose="020B0503020204020204" pitchFamily="34" charset="-122"/>
              </a:rPr>
              <a:t>尺度大气运动一级简化后的基本特点(与其零级简化相比)</a:t>
            </a:r>
            <a:r>
              <a:rPr lang="zh-CN" altLang="en-US" b="0" dirty="0" smtClean="0">
                <a:latin typeface="微软雅黑" panose="020B0503020204020204" pitchFamily="34" charset="-122"/>
                <a:ea typeface="微软雅黑" panose="020B0503020204020204" pitchFamily="34" charset="-122"/>
              </a:rPr>
              <a:t>：</a:t>
            </a:r>
            <a:endParaRPr lang="en-US" altLang="zh-CN" b="0"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1</a:t>
            </a:r>
            <a:r>
              <a:rPr lang="zh-CN" altLang="en-US" b="0" dirty="0" smtClean="0">
                <a:latin typeface="微软雅黑" panose="020B0503020204020204" pitchFamily="34" charset="-122"/>
                <a:ea typeface="微软雅黑" panose="020B0503020204020204" pitchFamily="34" charset="-122"/>
              </a:rPr>
              <a:t>）水平运动非定常</a:t>
            </a:r>
            <a:endParaRPr lang="en-US" altLang="zh-CN" b="0"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2</a:t>
            </a:r>
            <a:r>
              <a:rPr lang="zh-CN" altLang="en-US" b="0" dirty="0" smtClean="0">
                <a:latin typeface="微软雅黑" panose="020B0503020204020204" pitchFamily="34" charset="-122"/>
                <a:ea typeface="微软雅黑" panose="020B0503020204020204" pitchFamily="34" charset="-122"/>
              </a:rPr>
              <a:t>）准静力平衡</a:t>
            </a:r>
            <a:endParaRPr lang="en-US" altLang="zh-CN" b="0"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3</a:t>
            </a:r>
            <a:r>
              <a:rPr lang="zh-CN" altLang="en-US" b="0" dirty="0" smtClean="0">
                <a:latin typeface="微软雅黑" panose="020B0503020204020204" pitchFamily="34" charset="-122"/>
                <a:ea typeface="微软雅黑" panose="020B0503020204020204" pitchFamily="34" charset="-122"/>
              </a:rPr>
              <a:t>）连续方程中</a:t>
            </a:r>
            <a:r>
              <a:rPr lang="en-US" altLang="zh-CN" b="0" dirty="0" smtClean="0">
                <a:latin typeface="微软雅黑" panose="020B0503020204020204" pitchFamily="34" charset="-122"/>
                <a:ea typeface="微软雅黑" panose="020B0503020204020204" pitchFamily="34" charset="-122"/>
              </a:rPr>
              <a:t>w≠0</a:t>
            </a:r>
            <a:r>
              <a:rPr lang="zh-CN" altLang="en-US" b="0" dirty="0" smtClean="0">
                <a:latin typeface="微软雅黑" panose="020B0503020204020204" pitchFamily="34" charset="-122"/>
                <a:ea typeface="微软雅黑" panose="020B0503020204020204" pitchFamily="34" charset="-122"/>
              </a:rPr>
              <a:t>，增加了垂直质量散度的作用</a:t>
            </a:r>
            <a:endParaRPr lang="en-US" altLang="zh-CN" b="0"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4</a:t>
            </a:r>
            <a:r>
              <a:rPr lang="zh-CN" altLang="en-US" b="0" dirty="0" smtClean="0">
                <a:latin typeface="微软雅黑" panose="020B0503020204020204" pitchFamily="34" charset="-122"/>
                <a:ea typeface="微软雅黑" panose="020B0503020204020204" pitchFamily="34" charset="-122"/>
              </a:rPr>
              <a:t>）热力学方程无任何简化，即为原始方程</a:t>
            </a:r>
            <a:endParaRPr lang="zh-CN" altLang="en-US" b="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一级简化后的基本特点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43</a:t>
            </a:fld>
            <a:endParaRPr lang="zh-CN" altLang="en-US"/>
          </a:p>
        </p:txBody>
      </p:sp>
      <p:graphicFrame>
        <p:nvGraphicFramePr>
          <p:cNvPr id="7" name="对象 6"/>
          <p:cNvGraphicFramePr>
            <a:graphicFrameLocks/>
          </p:cNvGraphicFramePr>
          <p:nvPr/>
        </p:nvGraphicFramePr>
        <p:xfrm>
          <a:off x="799201" y="3116222"/>
          <a:ext cx="3358574" cy="3430142"/>
        </p:xfrm>
        <a:graphic>
          <a:graphicData uri="http://schemas.openxmlformats.org/presentationml/2006/ole">
            <p:oleObj spid="_x0000_s171122" name="Equation" r:id="rId3" imgW="59131200" imgH="60350400" progId="Equation.DSMT4">
              <p:embed/>
            </p:oleObj>
          </a:graphicData>
        </a:graphic>
      </p:graphicFrame>
      <p:graphicFrame>
        <p:nvGraphicFramePr>
          <p:cNvPr id="4" name="对象 3"/>
          <p:cNvGraphicFramePr>
            <a:graphicFrameLocks/>
          </p:cNvGraphicFramePr>
          <p:nvPr/>
        </p:nvGraphicFramePr>
        <p:xfrm>
          <a:off x="5652810" y="2250729"/>
          <a:ext cx="929143" cy="640076"/>
        </p:xfrm>
        <a:graphic>
          <a:graphicData uri="http://schemas.openxmlformats.org/presentationml/2006/ole">
            <p:oleObj spid="_x0000_s171123" name="Equation" r:id="rId4" imgW="13716000" imgH="9448800" progId="Equation.DSMT4">
              <p:embed/>
            </p:oleObj>
          </a:graphicData>
        </a:graphic>
      </p:graphicFrame>
      <p:graphicFrame>
        <p:nvGraphicFramePr>
          <p:cNvPr id="8" name="对象 7"/>
          <p:cNvGraphicFramePr>
            <a:graphicFrameLocks/>
          </p:cNvGraphicFramePr>
          <p:nvPr/>
        </p:nvGraphicFramePr>
        <p:xfrm>
          <a:off x="4856309" y="3126413"/>
          <a:ext cx="3451287" cy="3419951"/>
        </p:xfrm>
        <a:graphic>
          <a:graphicData uri="http://schemas.openxmlformats.org/presentationml/2006/ole">
            <p:oleObj spid="_x0000_s171124" name="Equation" r:id="rId5" imgW="60350400" imgH="59740800" progId="Equation.DSMT4">
              <p:embed/>
            </p:oleObj>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83139" y="1072222"/>
            <a:ext cx="84963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1</a:t>
            </a:r>
            <a:r>
              <a:rPr lang="zh-CN" altLang="en-US" sz="2000" b="0" dirty="0" smtClean="0">
                <a:ea typeface="微软雅黑" panose="020B0503020204020204" pitchFamily="34" charset="-122"/>
              </a:rPr>
              <a:t>）水平运动方程和热力学方程中增加了非定常项</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2</a:t>
            </a:r>
            <a:r>
              <a:rPr lang="zh-CN" altLang="en-US" sz="2000" b="0" dirty="0" smtClean="0">
                <a:ea typeface="微软雅黑" panose="020B0503020204020204" pitchFamily="34" charset="-122"/>
              </a:rPr>
              <a:t>）准静力平衡</a:t>
            </a:r>
            <a:endParaRPr lang="en-US" altLang="zh-CN" sz="2000" b="0" dirty="0" smtClean="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3</a:t>
            </a:r>
            <a:r>
              <a:rPr lang="zh-CN" altLang="en-US" sz="2000" b="0" dirty="0" smtClean="0">
                <a:ea typeface="微软雅黑" panose="020B0503020204020204" pitchFamily="34" charset="-122"/>
              </a:rPr>
              <a:t>）连续方程中增加了垂直质量散度的作用</a:t>
            </a:r>
            <a:endParaRPr lang="zh-CN" altLang="en-US" sz="2000"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中尺度大气运动一级简化后的基本特点(与其零级简化相比)</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44</a:t>
            </a:fld>
            <a:endParaRPr lang="zh-CN" altLang="en-US"/>
          </a:p>
        </p:txBody>
      </p:sp>
      <p:graphicFrame>
        <p:nvGraphicFramePr>
          <p:cNvPr id="9" name="对象 8"/>
          <p:cNvGraphicFramePr>
            <a:graphicFrameLocks/>
          </p:cNvGraphicFramePr>
          <p:nvPr/>
        </p:nvGraphicFramePr>
        <p:xfrm>
          <a:off x="457200" y="2556814"/>
          <a:ext cx="4623765" cy="3842360"/>
        </p:xfrm>
        <a:graphic>
          <a:graphicData uri="http://schemas.openxmlformats.org/presentationml/2006/ole">
            <p:oleObj spid="_x0000_s126696" name="Equation" r:id="rId3" imgW="71932800" imgH="59740800" progId="Equation.DSMT4">
              <p:embed/>
            </p:oleObj>
          </a:graphicData>
        </a:graphic>
      </p:graphicFrame>
      <p:graphicFrame>
        <p:nvGraphicFramePr>
          <p:cNvPr id="6" name="对象 5"/>
          <p:cNvGraphicFramePr>
            <a:graphicFrameLocks/>
          </p:cNvGraphicFramePr>
          <p:nvPr/>
        </p:nvGraphicFramePr>
        <p:xfrm>
          <a:off x="5305421" y="2556814"/>
          <a:ext cx="3250894" cy="3842360"/>
        </p:xfrm>
        <a:graphic>
          <a:graphicData uri="http://schemas.openxmlformats.org/presentationml/2006/ole">
            <p:oleObj spid="_x0000_s126697" name="Equation" r:id="rId4" imgW="50596800" imgH="59740800" progId="Equation.DSMT4">
              <p:embed/>
            </p:oleObj>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57200" y="947168"/>
            <a:ext cx="5469088"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smtClean="0">
                <a:ea typeface="微软雅黑" panose="020B0503020204020204" pitchFamily="34" charset="-122"/>
              </a:rPr>
              <a:t>（</a:t>
            </a:r>
            <a:r>
              <a:rPr lang="en-US" altLang="zh-CN" b="0" dirty="0" smtClean="0">
                <a:ea typeface="微软雅黑" panose="020B0503020204020204" pitchFamily="34" charset="-122"/>
              </a:rPr>
              <a:t>1</a:t>
            </a:r>
            <a:r>
              <a:rPr lang="zh-CN" altLang="en-US" b="0" dirty="0" smtClean="0">
                <a:ea typeface="微软雅黑" panose="020B0503020204020204" pitchFamily="34" charset="-122"/>
              </a:rPr>
              <a:t>）水平运动方程和热力学方程增加了非定常项</a:t>
            </a:r>
            <a:endParaRPr lang="en-US" altLang="zh-CN" b="0" dirty="0" smtClean="0">
              <a:ea typeface="微软雅黑" panose="020B0503020204020204" pitchFamily="34" charset="-122"/>
            </a:endParaRPr>
          </a:p>
          <a:p>
            <a:pPr eaLnBrk="1" hangingPunct="1">
              <a:lnSpc>
                <a:spcPct val="150000"/>
              </a:lnSpc>
            </a:pPr>
            <a:r>
              <a:rPr lang="zh-CN" altLang="en-US" b="0" dirty="0" smtClean="0">
                <a:ea typeface="微软雅黑" panose="020B0503020204020204" pitchFamily="34" charset="-122"/>
              </a:rPr>
              <a:t>（</a:t>
            </a:r>
            <a:r>
              <a:rPr lang="en-US" altLang="zh-CN" b="0" dirty="0" smtClean="0">
                <a:ea typeface="微软雅黑" panose="020B0503020204020204" pitchFamily="34" charset="-122"/>
              </a:rPr>
              <a:t>2</a:t>
            </a:r>
            <a:r>
              <a:rPr lang="zh-CN" altLang="en-US" b="0" dirty="0" smtClean="0">
                <a:ea typeface="微软雅黑" panose="020B0503020204020204" pitchFamily="34" charset="-122"/>
              </a:rPr>
              <a:t>）水平运动方程中增加了水平科氏力的作用</a:t>
            </a:r>
            <a:endParaRPr lang="en-US" altLang="zh-CN" b="0" dirty="0" smtClean="0">
              <a:ea typeface="微软雅黑" panose="020B0503020204020204" pitchFamily="34" charset="-122"/>
            </a:endParaRPr>
          </a:p>
          <a:p>
            <a:pPr eaLnBrk="1" hangingPunct="1">
              <a:lnSpc>
                <a:spcPct val="150000"/>
              </a:lnSpc>
            </a:pPr>
            <a:r>
              <a:rPr lang="zh-CN" altLang="en-US" b="0" dirty="0" smtClean="0">
                <a:ea typeface="微软雅黑" panose="020B0503020204020204" pitchFamily="34" charset="-122"/>
              </a:rPr>
              <a:t>（</a:t>
            </a:r>
            <a:r>
              <a:rPr lang="en-US" altLang="zh-CN" b="0" dirty="0" smtClean="0">
                <a:ea typeface="微软雅黑" panose="020B0503020204020204" pitchFamily="34" charset="-122"/>
              </a:rPr>
              <a:t>3</a:t>
            </a:r>
            <a:r>
              <a:rPr lang="zh-CN" altLang="en-US" b="0" dirty="0" smtClean="0">
                <a:ea typeface="微软雅黑" panose="020B0503020204020204" pitchFamily="34" charset="-122"/>
              </a:rPr>
              <a:t>）准静力平衡</a:t>
            </a:r>
            <a:endParaRPr lang="en-US" altLang="zh-CN" b="0" dirty="0" smtClean="0">
              <a:ea typeface="微软雅黑" panose="020B0503020204020204" pitchFamily="34" charset="-122"/>
            </a:endParaRPr>
          </a:p>
          <a:p>
            <a:pPr eaLnBrk="1" hangingPunct="1">
              <a:lnSpc>
                <a:spcPct val="150000"/>
              </a:lnSpc>
            </a:pPr>
            <a:r>
              <a:rPr lang="zh-CN" altLang="en-US" b="0" dirty="0" smtClean="0">
                <a:ea typeface="微软雅黑" panose="020B0503020204020204" pitchFamily="34" charset="-122"/>
              </a:rPr>
              <a:t>（</a:t>
            </a:r>
            <a:r>
              <a:rPr lang="en-US" altLang="zh-CN" b="0" dirty="0" smtClean="0">
                <a:ea typeface="微软雅黑" panose="020B0503020204020204" pitchFamily="34" charset="-122"/>
              </a:rPr>
              <a:t>4</a:t>
            </a:r>
            <a:r>
              <a:rPr lang="zh-CN" altLang="en-US" b="0" dirty="0" smtClean="0">
                <a:ea typeface="微软雅黑" panose="020B0503020204020204" pitchFamily="34" charset="-122"/>
              </a:rPr>
              <a:t>）连续方程中增加了密度随高度的变化项</a:t>
            </a:r>
            <a:endParaRPr lang="zh-CN" altLang="en-US" b="0" dirty="0">
              <a:ea typeface="微软雅黑" panose="020B0503020204020204" pitchFamily="34" charset="-122"/>
            </a:endParaRPr>
          </a:p>
        </p:txBody>
      </p:sp>
      <p:sp>
        <p:nvSpPr>
          <p:cNvPr id="4" name="标题 3"/>
          <p:cNvSpPr>
            <a:spLocks noGrp="1"/>
          </p:cNvSpPr>
          <p:nvPr>
            <p:ph type="title"/>
          </p:nvPr>
        </p:nvSpPr>
        <p:spPr/>
        <p:txBody>
          <a:bodyPr/>
          <a:lstStyle/>
          <a:p>
            <a:r>
              <a:rPr lang="zh-CN" altLang="en-US" b="0" dirty="0"/>
              <a:t>小尺度大气运动一级简化后的基本特点(与其零级简化相比)</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45</a:t>
            </a:fld>
            <a:endParaRPr lang="zh-CN" altLang="en-US"/>
          </a:p>
        </p:txBody>
      </p:sp>
      <p:graphicFrame>
        <p:nvGraphicFramePr>
          <p:cNvPr id="9" name="对象 8"/>
          <p:cNvGraphicFramePr>
            <a:graphicFrameLocks/>
          </p:cNvGraphicFramePr>
          <p:nvPr/>
        </p:nvGraphicFramePr>
        <p:xfrm>
          <a:off x="680488" y="2760133"/>
          <a:ext cx="4364907" cy="3627249"/>
        </p:xfrm>
        <a:graphic>
          <a:graphicData uri="http://schemas.openxmlformats.org/presentationml/2006/ole">
            <p:oleObj spid="_x0000_s128739" name="Equation" r:id="rId3" imgW="71932800" imgH="59740800" progId="Equation.DSMT4">
              <p:embed/>
            </p:oleObj>
          </a:graphicData>
        </a:graphic>
      </p:graphicFrame>
      <p:graphicFrame>
        <p:nvGraphicFramePr>
          <p:cNvPr id="6" name="对象 5"/>
          <p:cNvGraphicFramePr>
            <a:graphicFrameLocks/>
          </p:cNvGraphicFramePr>
          <p:nvPr/>
        </p:nvGraphicFramePr>
        <p:xfrm>
          <a:off x="5498129" y="2734261"/>
          <a:ext cx="3188671" cy="3768816"/>
        </p:xfrm>
        <a:graphic>
          <a:graphicData uri="http://schemas.openxmlformats.org/presentationml/2006/ole">
            <p:oleObj spid="_x0000_s128740" name="Equation" r:id="rId4" imgW="50596800" imgH="59740800" progId="Equation.DSMT4">
              <p:embed/>
            </p:oleObj>
          </a:graphicData>
        </a:graphic>
      </p:graphicFrame>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95288" y="499107"/>
            <a:ext cx="8280400" cy="5724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000" b="0" dirty="0">
                <a:ea typeface="微软雅黑" panose="020B0503020204020204" pitchFamily="34" charset="-122"/>
              </a:rPr>
              <a:t> </a:t>
            </a:r>
            <a:r>
              <a:rPr lang="zh-CN" altLang="en-US" sz="2400" dirty="0">
                <a:solidFill>
                  <a:srgbClr val="002060"/>
                </a:solidFill>
                <a:ea typeface="微软雅黑" panose="020B0503020204020204" pitchFamily="34" charset="-122"/>
              </a:rPr>
              <a:t>第四节 </a:t>
            </a:r>
            <a:r>
              <a:rPr lang="zh-CN" altLang="en-US" sz="2400" dirty="0">
                <a:solidFill>
                  <a:srgbClr val="002060"/>
                </a:solidFill>
                <a:latin typeface="微软雅黑" panose="020B0503020204020204" pitchFamily="34" charset="-122"/>
                <a:ea typeface="微软雅黑" panose="020B0503020204020204" pitchFamily="34" charset="-122"/>
              </a:rPr>
              <a:t>常见的特征无量纲参数</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“流体力学”中进行尺度分析的步骤：</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1.把方程中各项写作“特征量×无量纲量”的形式；</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2.化为“无量纲方程”：用方程中某一项的特征量同除方程的每一项(量纲齐次性原理)</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——无量纲方程</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——各项前面的系数—无量纲(数)</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——体现各项的相对重要性。</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无量纲参数：</a:t>
            </a:r>
          </a:p>
          <a:p>
            <a:pPr algn="just" eaLnBrk="1" hangingPunct="1">
              <a:lnSpc>
                <a:spcPct val="150000"/>
              </a:lnSpc>
            </a:pPr>
            <a:r>
              <a:rPr lang="zh-CN" altLang="en-US" sz="2000" b="0" dirty="0">
                <a:latin typeface="微软雅黑" panose="020B0503020204020204" pitchFamily="34" charset="-122"/>
                <a:ea typeface="微软雅黑" panose="020B0503020204020204" pitchFamily="34" charset="-122"/>
              </a:rPr>
              <a:t>    无量纲参数是由大气运动的各种特征尺度和物理常数构成的无量纲量，在方程中，这些无量纲量以系数的形式出现，并且具有各自的物理意义。</a:t>
            </a:r>
          </a:p>
          <a:p>
            <a:pPr eaLnBrk="1" hangingPunct="1">
              <a:lnSpc>
                <a:spcPct val="150000"/>
              </a:lnSpc>
            </a:pPr>
            <a:r>
              <a:rPr lang="zh-CN" altLang="en-US" sz="2000" b="0" dirty="0">
                <a:latin typeface="微软雅黑" panose="020B0503020204020204" pitchFamily="34" charset="-122"/>
                <a:ea typeface="微软雅黑" panose="020B0503020204020204" pitchFamily="34" charset="-122"/>
              </a:rPr>
              <a:t>    </a:t>
            </a: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46</a:t>
            </a:fld>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smtClean="0"/>
              <a:t>几何学无量纲参数</a:t>
            </a:r>
            <a:endParaRPr lang="zh-CN" altLang="en-US"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47</a:t>
            </a:fld>
            <a:endParaRPr lang="zh-CN" altLang="en-US"/>
          </a:p>
        </p:txBody>
      </p:sp>
      <p:sp>
        <p:nvSpPr>
          <p:cNvPr id="4" name="矩形 3"/>
          <p:cNvSpPr/>
          <p:nvPr/>
        </p:nvSpPr>
        <p:spPr>
          <a:xfrm>
            <a:off x="926472" y="1458667"/>
            <a:ext cx="170431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）球形参数</a:t>
            </a:r>
            <a:endParaRPr lang="zh-CN" altLang="en-US"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p:cNvGraphicFramePr>
          <p:nvPr/>
        </p:nvGraphicFramePr>
        <p:xfrm>
          <a:off x="2784176" y="1827998"/>
          <a:ext cx="1908594" cy="969941"/>
        </p:xfrm>
        <a:graphic>
          <a:graphicData uri="http://schemas.openxmlformats.org/presentationml/2006/ole">
            <p:oleObj spid="_x0000_s186371" name="Equation" r:id="rId3" imgW="37185600" imgH="18897600" progId="Equation.DSMT4">
              <p:embed/>
            </p:oleObj>
          </a:graphicData>
        </a:graphic>
      </p:graphicFrame>
      <p:sp>
        <p:nvSpPr>
          <p:cNvPr id="9" name="矩形 8"/>
          <p:cNvSpPr/>
          <p:nvPr/>
        </p:nvSpPr>
        <p:spPr>
          <a:xfrm>
            <a:off x="926472" y="2973124"/>
            <a:ext cx="2411238"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）垂直</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水平参数</a:t>
            </a:r>
            <a:r>
              <a:rPr lang="el-GR" altLang="zh-CN" dirty="0" smtClean="0">
                <a:latin typeface="微软雅黑" panose="020B0503020204020204" pitchFamily="34" charset="-122"/>
                <a:ea typeface="微软雅黑" panose="020B0503020204020204" pitchFamily="34" charset="-122"/>
              </a:rPr>
              <a:t>δ</a:t>
            </a:r>
            <a:endParaRPr lang="zh-CN" altLang="en-US"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p:cNvGraphicFramePr>
          <p:nvPr/>
        </p:nvGraphicFramePr>
        <p:xfrm>
          <a:off x="3100388" y="3560619"/>
          <a:ext cx="1471612" cy="517525"/>
        </p:xfrm>
        <a:graphic>
          <a:graphicData uri="http://schemas.openxmlformats.org/presentationml/2006/ole">
            <p:oleObj spid="_x0000_s186370" name="Equation" r:id="rId4" imgW="28651200" imgH="10058400" progId="Equation.DSMT4">
              <p:embed/>
            </p:oleObj>
          </a:graphicData>
        </a:graphic>
      </p:graphicFrame>
      <p:sp>
        <p:nvSpPr>
          <p:cNvPr id="11" name="矩形 10"/>
          <p:cNvSpPr/>
          <p:nvPr/>
        </p:nvSpPr>
        <p:spPr>
          <a:xfrm>
            <a:off x="926472" y="4433671"/>
            <a:ext cx="28520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）垂直尺度</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标高</a:t>
            </a:r>
            <a:r>
              <a:rPr lang="zh-CN" altLang="en-US" dirty="0" smtClean="0">
                <a:latin typeface="微软雅黑" panose="020B0503020204020204" pitchFamily="34" charset="-122"/>
                <a:ea typeface="微软雅黑" panose="020B0503020204020204" pitchFamily="34" charset="-122"/>
              </a:rPr>
              <a:t>参数</a:t>
            </a:r>
            <a:r>
              <a:rPr lang="el-GR" altLang="zh-CN" dirty="0">
                <a:latin typeface="微软雅黑" panose="020B0503020204020204" pitchFamily="34" charset="-122"/>
                <a:ea typeface="微软雅黑" panose="020B0503020204020204" pitchFamily="34" charset="-122"/>
              </a:rPr>
              <a:t>λ</a:t>
            </a:r>
            <a:endParaRPr lang="zh-CN" altLang="en-US"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p:cNvGraphicFramePr>
          <p:nvPr/>
        </p:nvGraphicFramePr>
        <p:xfrm>
          <a:off x="2916208" y="4974728"/>
          <a:ext cx="2286000" cy="533400"/>
        </p:xfrm>
        <a:graphic>
          <a:graphicData uri="http://schemas.openxmlformats.org/presentationml/2006/ole">
            <p:oleObj spid="_x0000_s186369" name="Equation" r:id="rId5" imgW="44500800" imgH="10363200" progId="Equation.DSMT4">
              <p:embed/>
            </p:oleObj>
          </a:graphicData>
        </a:graphic>
      </p:graphicFrame>
      <p:sp>
        <p:nvSpPr>
          <p:cNvPr id="13" name="矩形 12"/>
          <p:cNvSpPr/>
          <p:nvPr/>
        </p:nvSpPr>
        <p:spPr>
          <a:xfrm>
            <a:off x="2378382" y="5724941"/>
            <a:ext cx="4036682" cy="338554"/>
          </a:xfrm>
          <a:prstGeom prst="rect">
            <a:avLst/>
          </a:prstGeom>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H</a:t>
            </a:r>
            <a:r>
              <a:rPr lang="zh-CN" altLang="en-US" sz="1600" dirty="0" smtClean="0">
                <a:latin typeface="微软雅黑" panose="020B0503020204020204" pitchFamily="34" charset="-122"/>
                <a:ea typeface="微软雅黑" panose="020B0503020204020204" pitchFamily="34" charset="-122"/>
              </a:rPr>
              <a:t>为对流层大气标高（即均质大气的高度）</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动力</a:t>
            </a:r>
            <a:r>
              <a:rPr lang="zh-CN" altLang="en-US" b="0" dirty="0" smtClean="0"/>
              <a:t>学无量纲参数</a:t>
            </a:r>
            <a:endParaRPr lang="zh-CN" altLang="en-US"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48</a:t>
            </a:fld>
            <a:endParaRPr lang="zh-CN" altLang="en-US"/>
          </a:p>
        </p:txBody>
      </p:sp>
      <p:sp>
        <p:nvSpPr>
          <p:cNvPr id="4" name="矩形 3"/>
          <p:cNvSpPr/>
          <p:nvPr/>
        </p:nvSpPr>
        <p:spPr>
          <a:xfrm>
            <a:off x="926472" y="1458667"/>
            <a:ext cx="3181448"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）罗斯贝（</a:t>
            </a:r>
            <a:r>
              <a:rPr lang="en-US" altLang="zh-CN" dirty="0" err="1" smtClean="0">
                <a:latin typeface="微软雅黑" panose="020B0503020204020204" pitchFamily="34" charset="-122"/>
                <a:ea typeface="微软雅黑" panose="020B0503020204020204" pitchFamily="34" charset="-122"/>
              </a:rPr>
              <a:t>Rossby</a:t>
            </a:r>
            <a:r>
              <a:rPr lang="zh-CN" altLang="en-US" dirty="0" smtClean="0">
                <a:latin typeface="微软雅黑" panose="020B0503020204020204" pitchFamily="34" charset="-122"/>
                <a:ea typeface="微软雅黑" panose="020B0503020204020204" pitchFamily="34" charset="-122"/>
              </a:rPr>
              <a:t>）数</a:t>
            </a:r>
            <a:r>
              <a:rPr lang="en-US" altLang="zh-CN" dirty="0" smtClean="0">
                <a:latin typeface="微软雅黑" panose="020B0503020204020204" pitchFamily="34" charset="-122"/>
                <a:ea typeface="微软雅黑" panose="020B0503020204020204" pitchFamily="34" charset="-122"/>
              </a:rPr>
              <a:t>R</a:t>
            </a:r>
            <a:r>
              <a:rPr lang="en-US" altLang="zh-CN" baseline="-25000" dirty="0" smtClean="0">
                <a:latin typeface="微软雅黑" panose="020B0503020204020204" pitchFamily="34" charset="-122"/>
                <a:ea typeface="微软雅黑" panose="020B0503020204020204" pitchFamily="34" charset="-122"/>
              </a:rPr>
              <a:t>0</a:t>
            </a:r>
            <a:endParaRPr lang="zh-CN" altLang="en-US" baseline="-25000"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p:cNvGraphicFramePr>
          <p:nvPr/>
        </p:nvGraphicFramePr>
        <p:xfrm>
          <a:off x="3161540" y="2242869"/>
          <a:ext cx="3175985" cy="1017916"/>
        </p:xfrm>
        <a:graphic>
          <a:graphicData uri="http://schemas.openxmlformats.org/presentationml/2006/ole">
            <p:oleObj spid="_x0000_s188417" name="Equation" r:id="rId4" imgW="46634400" imgH="14935200" progId="Equation.DSMT4">
              <p:embed/>
            </p:oleObj>
          </a:graphicData>
        </a:graphic>
      </p:graphicFrame>
      <p:graphicFrame>
        <p:nvGraphicFramePr>
          <p:cNvPr id="6" name="表格 5"/>
          <p:cNvGraphicFramePr>
            <a:graphicFrameLocks noGrp="1"/>
          </p:cNvGraphicFramePr>
          <p:nvPr/>
        </p:nvGraphicFramePr>
        <p:xfrm>
          <a:off x="1423356" y="4071188"/>
          <a:ext cx="6461184" cy="1294443"/>
        </p:xfrm>
        <a:graphic>
          <a:graphicData uri="http://schemas.openxmlformats.org/drawingml/2006/table">
            <a:tbl>
              <a:tblPr firstRow="1" bandRow="1">
                <a:tableStyleId>{5940675A-B579-460E-94D1-54222C63F5DA}</a:tableStyleId>
              </a:tblPr>
              <a:tblGrid>
                <a:gridCol w="1121436"/>
                <a:gridCol w="1811547"/>
                <a:gridCol w="1912905"/>
                <a:gridCol w="1615296"/>
              </a:tblGrid>
              <a:tr h="431481">
                <a:tc>
                  <a:txBody>
                    <a:bodyPr/>
                    <a:lstStyle/>
                    <a:p>
                      <a:pPr algn="ctr"/>
                      <a:r>
                        <a:rPr lang="en-US" altLang="zh-CN" dirty="0" smtClean="0">
                          <a:latin typeface="微软雅黑" panose="020B0503020204020204" pitchFamily="34" charset="-122"/>
                          <a:ea typeface="微软雅黑" panose="020B0503020204020204" pitchFamily="34" charset="-122"/>
                        </a:rPr>
                        <a:t>R</a:t>
                      </a:r>
                      <a:r>
                        <a:rPr lang="en-US" altLang="zh-CN" baseline="-25000" dirty="0" smtClean="0">
                          <a:latin typeface="微软雅黑" panose="020B0503020204020204" pitchFamily="34" charset="-122"/>
                          <a:ea typeface="微软雅黑" panose="020B0503020204020204" pitchFamily="34" charset="-122"/>
                        </a:rPr>
                        <a:t>0</a:t>
                      </a:r>
                      <a:r>
                        <a:rPr lang="en-US" altLang="zh-CN" dirty="0" smtClean="0">
                          <a:latin typeface="微软雅黑" panose="020B0503020204020204" pitchFamily="34" charset="-122"/>
                          <a:ea typeface="微软雅黑" panose="020B0503020204020204" pitchFamily="34" charset="-122"/>
                        </a:rPr>
                        <a:t>&lt;1</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大尺度运动</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准地转运动</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线性过程</a:t>
                      </a:r>
                      <a:endParaRPr lang="zh-CN" altLang="en-US" dirty="0">
                        <a:latin typeface="微软雅黑" panose="020B0503020204020204" pitchFamily="34" charset="-122"/>
                        <a:ea typeface="微软雅黑" panose="020B0503020204020204" pitchFamily="34" charset="-122"/>
                      </a:endParaRPr>
                    </a:p>
                  </a:txBody>
                  <a:tcPr/>
                </a:tc>
              </a:tr>
              <a:tr h="431481">
                <a:tc>
                  <a:txBody>
                    <a:bodyPr/>
                    <a:lstStyle/>
                    <a:p>
                      <a:pPr algn="ctr"/>
                      <a:r>
                        <a:rPr lang="en-US" altLang="zh-CN" dirty="0" smtClean="0">
                          <a:latin typeface="微软雅黑" panose="020B0503020204020204" pitchFamily="34" charset="-122"/>
                          <a:ea typeface="微软雅黑" panose="020B0503020204020204" pitchFamily="34" charset="-122"/>
                        </a:rPr>
                        <a:t>R</a:t>
                      </a:r>
                      <a:r>
                        <a:rPr lang="en-US" altLang="zh-CN" baseline="-25000" dirty="0" smtClean="0">
                          <a:latin typeface="微软雅黑" panose="020B0503020204020204" pitchFamily="34" charset="-122"/>
                          <a:ea typeface="微软雅黑" panose="020B0503020204020204" pitchFamily="34" charset="-122"/>
                        </a:rPr>
                        <a:t>0</a:t>
                      </a: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中尺度运动</a:t>
                      </a:r>
                      <a:endParaRPr lang="zh-CN" altLang="en-US" dirty="0">
                        <a:latin typeface="微软雅黑" panose="020B0503020204020204" pitchFamily="34" charset="-122"/>
                        <a:ea typeface="微软雅黑" panose="020B0503020204020204" pitchFamily="34" charset="-122"/>
                      </a:endParaRPr>
                    </a:p>
                  </a:txBody>
                  <a:tcPr/>
                </a:tc>
                <a:tc rowSpan="2">
                  <a:txBody>
                    <a:bodyPr/>
                    <a:lstStyle/>
                    <a:p>
                      <a:pPr algn="ctr"/>
                      <a:r>
                        <a:rPr lang="zh-CN" altLang="en-US" dirty="0" smtClean="0">
                          <a:latin typeface="微软雅黑" panose="020B0503020204020204" pitchFamily="34" charset="-122"/>
                          <a:ea typeface="微软雅黑" panose="020B0503020204020204" pitchFamily="34" charset="-122"/>
                        </a:rPr>
                        <a:t>非准地转运动</a:t>
                      </a:r>
                      <a:endParaRPr lang="zh-CN" altLang="en-US" dirty="0">
                        <a:latin typeface="微软雅黑" panose="020B0503020204020204" pitchFamily="34" charset="-122"/>
                        <a:ea typeface="微软雅黑" panose="020B0503020204020204" pitchFamily="34" charset="-122"/>
                      </a:endParaRPr>
                    </a:p>
                  </a:txBody>
                  <a:tcPr anchor="ctr"/>
                </a:tc>
                <a:tc rowSpan="2">
                  <a:txBody>
                    <a:bodyPr/>
                    <a:lstStyle/>
                    <a:p>
                      <a:pPr algn="ctr"/>
                      <a:r>
                        <a:rPr lang="zh-CN" altLang="en-US" dirty="0" smtClean="0">
                          <a:latin typeface="微软雅黑" panose="020B0503020204020204" pitchFamily="34" charset="-122"/>
                          <a:ea typeface="微软雅黑" panose="020B0503020204020204" pitchFamily="34" charset="-122"/>
                        </a:rPr>
                        <a:t>非线性过程</a:t>
                      </a:r>
                      <a:endParaRPr lang="zh-CN" altLang="en-US" dirty="0">
                        <a:latin typeface="微软雅黑" panose="020B0503020204020204" pitchFamily="34" charset="-122"/>
                        <a:ea typeface="微软雅黑" panose="020B0503020204020204" pitchFamily="34" charset="-122"/>
                      </a:endParaRPr>
                    </a:p>
                  </a:txBody>
                  <a:tcPr anchor="ctr"/>
                </a:tc>
              </a:tr>
              <a:tr h="431481">
                <a:tc>
                  <a:txBody>
                    <a:bodyPr/>
                    <a:lstStyle/>
                    <a:p>
                      <a:pPr algn="ctr"/>
                      <a:r>
                        <a:rPr lang="en-US" altLang="zh-CN" dirty="0" smtClean="0">
                          <a:latin typeface="微软雅黑" panose="020B0503020204020204" pitchFamily="34" charset="-122"/>
                          <a:ea typeface="微软雅黑" panose="020B0503020204020204" pitchFamily="34" charset="-122"/>
                        </a:rPr>
                        <a:t>R</a:t>
                      </a:r>
                      <a:r>
                        <a:rPr lang="en-US" altLang="zh-CN" baseline="-25000" dirty="0" smtClean="0">
                          <a:latin typeface="微软雅黑" panose="020B0503020204020204" pitchFamily="34" charset="-122"/>
                          <a:ea typeface="微软雅黑" panose="020B0503020204020204" pitchFamily="34" charset="-122"/>
                        </a:rPr>
                        <a:t>0</a:t>
                      </a:r>
                      <a:r>
                        <a:rPr lang="en-US" altLang="zh-CN" dirty="0" smtClean="0">
                          <a:latin typeface="微软雅黑" panose="020B0503020204020204" pitchFamily="34" charset="-122"/>
                          <a:ea typeface="微软雅黑" panose="020B0503020204020204" pitchFamily="34" charset="-122"/>
                        </a:rPr>
                        <a:t>&gt;1</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小尺度运动</a:t>
                      </a:r>
                      <a:endParaRPr lang="zh-CN" altLang="en-US" dirty="0">
                        <a:latin typeface="微软雅黑" panose="020B0503020204020204" pitchFamily="34" charset="-122"/>
                        <a:ea typeface="微软雅黑" panose="020B0503020204020204" pitchFamily="34" charset="-122"/>
                      </a:endParaRPr>
                    </a:p>
                  </a:txBody>
                  <a:tcPr/>
                </a:tc>
                <a:tc vMerge="1">
                  <a:txBody>
                    <a:bodyPr/>
                    <a:lstStyle/>
                    <a:p>
                      <a:endParaRPr lang="zh-CN"/>
                    </a:p>
                  </a:txBody>
                  <a:tcPr/>
                </a:tc>
                <a:tc vMerge="1">
                  <a:txBody>
                    <a:bodyPr/>
                    <a:lstStyle/>
                    <a:p>
                      <a:endParaRPr lang="zh-CN"/>
                    </a:p>
                  </a:txBody>
                  <a:tcPr/>
                </a:tc>
              </a:tr>
            </a:tbl>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249986" y="1893558"/>
            <a:ext cx="4166738" cy="42473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a:ea typeface="微软雅黑" panose="020B0503020204020204" pitchFamily="34" charset="-122"/>
              </a:rPr>
              <a:t>        中纬度大尺度运动：</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algn="ctr" eaLnBrk="1" hangingPunct="1">
              <a:lnSpc>
                <a:spcPct val="150000"/>
              </a:lnSpc>
            </a:pPr>
            <a:r>
              <a:rPr lang="zh-CN" altLang="en-US" sz="2000" b="0" dirty="0">
                <a:ea typeface="微软雅黑" panose="020B0503020204020204" pitchFamily="34" charset="-122"/>
              </a:rPr>
              <a:t>  ——准地转运动</a:t>
            </a:r>
          </a:p>
          <a:p>
            <a:pPr eaLnBrk="1" hangingPunct="1">
              <a:lnSpc>
                <a:spcPct val="150000"/>
              </a:lnSpc>
            </a:pPr>
            <a:r>
              <a:rPr lang="zh-CN" altLang="en-US" sz="2000" b="0" dirty="0">
                <a:ea typeface="微软雅黑" panose="020B0503020204020204" pitchFamily="34" charset="-122"/>
              </a:rPr>
              <a:t>        </a:t>
            </a:r>
            <a:endParaRPr lang="zh-CN" altLang="en-US" b="0" dirty="0">
              <a:ea typeface="微软雅黑" panose="020B0503020204020204" pitchFamily="34" charset="-122"/>
            </a:endParaRPr>
          </a:p>
        </p:txBody>
      </p:sp>
      <p:sp>
        <p:nvSpPr>
          <p:cNvPr id="4" name="标题 3"/>
          <p:cNvSpPr>
            <a:spLocks noGrp="1"/>
          </p:cNvSpPr>
          <p:nvPr>
            <p:ph type="title"/>
          </p:nvPr>
        </p:nvSpPr>
        <p:spPr/>
        <p:txBody>
          <a:bodyPr/>
          <a:lstStyle/>
          <a:p>
            <a:r>
              <a:rPr lang="zh-CN" altLang="en-US" b="0" dirty="0"/>
              <a:t>罗斯贝（</a:t>
            </a:r>
            <a:r>
              <a:rPr lang="en-US" altLang="zh-CN" b="0" dirty="0" err="1"/>
              <a:t>Rossby</a:t>
            </a:r>
            <a:r>
              <a:rPr lang="zh-CN" altLang="en-US" b="0" dirty="0"/>
              <a:t>）数</a:t>
            </a:r>
            <a:r>
              <a:rPr lang="en-US" altLang="zh-CN" b="0" dirty="0" smtClean="0"/>
              <a:t>R</a:t>
            </a:r>
            <a:r>
              <a:rPr lang="en-US" altLang="zh-CN" b="0" baseline="-25000" dirty="0" smtClean="0"/>
              <a:t>0</a:t>
            </a:r>
            <a:r>
              <a:rPr lang="zh-CN" altLang="en-US" b="0" dirty="0" smtClean="0"/>
              <a:t>的应用</a:t>
            </a:r>
            <a:endParaRPr lang="zh-CN" altLang="en-US"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49</a:t>
            </a:fld>
            <a:endParaRPr lang="zh-CN" altLang="en-US"/>
          </a:p>
        </p:txBody>
      </p:sp>
      <p:graphicFrame>
        <p:nvGraphicFramePr>
          <p:cNvPr id="3" name="对象 2"/>
          <p:cNvGraphicFramePr>
            <a:graphicFrameLocks/>
          </p:cNvGraphicFramePr>
          <p:nvPr/>
        </p:nvGraphicFramePr>
        <p:xfrm>
          <a:off x="1357940" y="2638077"/>
          <a:ext cx="2523945" cy="2420927"/>
        </p:xfrm>
        <a:graphic>
          <a:graphicData uri="http://schemas.openxmlformats.org/presentationml/2006/ole">
            <p:oleObj spid="_x0000_s129842" name="Equation" r:id="rId3" imgW="29870400" imgH="28651200" progId="Equation.DSMT4">
              <p:embed/>
            </p:oleObj>
          </a:graphicData>
        </a:graphic>
      </p:graphicFrame>
      <p:sp>
        <p:nvSpPr>
          <p:cNvPr id="5" name="Rectangle 2"/>
          <p:cNvSpPr>
            <a:spLocks noChangeArrowheads="1"/>
          </p:cNvSpPr>
          <p:nvPr/>
        </p:nvSpPr>
        <p:spPr bwMode="auto">
          <a:xfrm>
            <a:off x="4770285" y="1893558"/>
            <a:ext cx="4149307" cy="42528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a:ea typeface="微软雅黑" panose="020B0503020204020204" pitchFamily="34" charset="-122"/>
              </a:rPr>
              <a:t>        中纬度中小尺度运动：</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algn="ctr" eaLnBrk="1" hangingPunct="1">
              <a:lnSpc>
                <a:spcPct val="150000"/>
              </a:lnSpc>
            </a:pPr>
            <a:r>
              <a:rPr lang="zh-CN" altLang="en-US" sz="2000" b="0" dirty="0">
                <a:ea typeface="微软雅黑" panose="020B0503020204020204" pitchFamily="34" charset="-122"/>
              </a:rPr>
              <a:t>  ——非地转运动</a:t>
            </a:r>
          </a:p>
          <a:p>
            <a:pPr eaLnBrk="1" hangingPunct="1">
              <a:lnSpc>
                <a:spcPct val="150000"/>
              </a:lnSpc>
            </a:pPr>
            <a:r>
              <a:rPr lang="zh-CN" altLang="en-US" sz="2000" b="0" dirty="0">
                <a:ea typeface="微软雅黑" panose="020B0503020204020204" pitchFamily="34" charset="-122"/>
              </a:rPr>
              <a:t>        </a:t>
            </a:r>
            <a:endParaRPr lang="zh-CN" altLang="en-US" b="0" dirty="0">
              <a:ea typeface="微软雅黑" panose="020B0503020204020204" pitchFamily="34" charset="-122"/>
            </a:endParaRPr>
          </a:p>
        </p:txBody>
      </p:sp>
      <p:graphicFrame>
        <p:nvGraphicFramePr>
          <p:cNvPr id="6" name="对象 5"/>
          <p:cNvGraphicFramePr>
            <a:graphicFrameLocks/>
          </p:cNvGraphicFramePr>
          <p:nvPr/>
        </p:nvGraphicFramePr>
        <p:xfrm>
          <a:off x="6335787" y="2810562"/>
          <a:ext cx="1634900" cy="2075956"/>
        </p:xfrm>
        <a:graphic>
          <a:graphicData uri="http://schemas.openxmlformats.org/presentationml/2006/ole">
            <p:oleObj spid="_x0000_s129843" name="Equation" r:id="rId4" imgW="22555200" imgH="28651200" progId="Equation.DSMT4">
              <p:embed/>
            </p:oleObj>
          </a:graphicData>
        </a:graphic>
      </p:graphicFrame>
      <p:graphicFrame>
        <p:nvGraphicFramePr>
          <p:cNvPr id="8" name="对象 7"/>
          <p:cNvGraphicFramePr>
            <a:graphicFrameLocks/>
          </p:cNvGraphicFramePr>
          <p:nvPr/>
        </p:nvGraphicFramePr>
        <p:xfrm>
          <a:off x="5262113" y="438810"/>
          <a:ext cx="2843827" cy="911458"/>
        </p:xfrm>
        <a:graphic>
          <a:graphicData uri="http://schemas.openxmlformats.org/presentationml/2006/ole">
            <p:oleObj spid="_x0000_s129844" name="Equation" r:id="rId5" imgW="46634400" imgH="14935200" progId="Equation.DSMT4">
              <p:embed/>
            </p:oleObj>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440579" y="1219204"/>
            <a:ext cx="8280400"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smtClean="0">
                <a:ea typeface="微软雅黑" panose="020B0503020204020204" pitchFamily="34" charset="-122"/>
              </a:rPr>
              <a:t>大气</a:t>
            </a:r>
            <a:r>
              <a:rPr lang="zh-CN" altLang="en-US" sz="2000" b="0" dirty="0">
                <a:ea typeface="微软雅黑" panose="020B0503020204020204" pitchFamily="34" charset="-122"/>
              </a:rPr>
              <a:t>中存在各种</a:t>
            </a:r>
            <a:r>
              <a:rPr lang="zh-CN" altLang="en-US" sz="2000" dirty="0">
                <a:solidFill>
                  <a:srgbClr val="C00000"/>
                </a:solidFill>
                <a:ea typeface="微软雅黑" panose="020B0503020204020204" pitchFamily="34" charset="-122"/>
              </a:rPr>
              <a:t>不同尺度</a:t>
            </a:r>
            <a:r>
              <a:rPr lang="zh-CN" altLang="en-US" sz="2000" b="0" dirty="0">
                <a:ea typeface="微软雅黑" panose="020B0503020204020204" pitchFamily="34" charset="-122"/>
              </a:rPr>
              <a:t>(时间、空间)上的运动。尽管大气运动基本方程组都能够对各种尺度的大气运动进行描述，但是</a:t>
            </a:r>
            <a:r>
              <a:rPr lang="zh-CN" altLang="en-US" sz="2000" dirty="0">
                <a:solidFill>
                  <a:srgbClr val="C00000"/>
                </a:solidFill>
                <a:ea typeface="微软雅黑" panose="020B0503020204020204" pitchFamily="34" charset="-122"/>
              </a:rPr>
              <a:t>不同尺度的运动存在不同的物理性质、过程和特点</a:t>
            </a:r>
            <a:r>
              <a:rPr lang="zh-CN" altLang="en-US" sz="2000" b="0" dirty="0">
                <a:ea typeface="微软雅黑" panose="020B0503020204020204" pitchFamily="34" charset="-122"/>
              </a:rPr>
              <a:t>，这就决定了</a:t>
            </a:r>
            <a:r>
              <a:rPr lang="zh-CN" altLang="en-US" sz="2000" dirty="0">
                <a:solidFill>
                  <a:srgbClr val="002060"/>
                </a:solidFill>
                <a:ea typeface="微软雅黑" panose="020B0503020204020204" pitchFamily="34" charset="-122"/>
              </a:rPr>
              <a:t>决定各类尺度大气运动基本性质的主要物理因子也可能是不一样的</a:t>
            </a:r>
            <a:r>
              <a:rPr lang="zh-CN" altLang="en-US" sz="2000" b="0" dirty="0">
                <a:ea typeface="微软雅黑" panose="020B0503020204020204" pitchFamily="34" charset="-122"/>
              </a:rPr>
              <a:t>。</a:t>
            </a:r>
          </a:p>
          <a:p>
            <a:pPr indent="457200" algn="just" eaLnBrk="1" hangingPunct="1">
              <a:lnSpc>
                <a:spcPct val="150000"/>
              </a:lnSpc>
            </a:pPr>
            <a:r>
              <a:rPr lang="zh-CN" altLang="en-US" sz="2000" b="0" dirty="0" smtClean="0">
                <a:ea typeface="微软雅黑" panose="020B0503020204020204" pitchFamily="34" charset="-122"/>
              </a:rPr>
              <a:t>所以</a:t>
            </a:r>
            <a:r>
              <a:rPr lang="zh-CN" altLang="en-US" sz="2000" b="0" dirty="0">
                <a:ea typeface="微软雅黑" panose="020B0503020204020204" pitchFamily="34" charset="-122"/>
              </a:rPr>
              <a:t>，当我们研究某一特定尺度的大气运动时，只有抓住决定该尺度运动性质的主要因子(方程中的主要项)，并且忽略掉那些次要因子(方程中的次要项)干扰，才能把握住大气运动的</a:t>
            </a:r>
            <a:r>
              <a:rPr lang="zh-CN" altLang="en-US" sz="2000" dirty="0">
                <a:solidFill>
                  <a:srgbClr val="002060"/>
                </a:solidFill>
                <a:ea typeface="微软雅黑" panose="020B0503020204020204" pitchFamily="34" charset="-122"/>
              </a:rPr>
              <a:t>物理本质和</a:t>
            </a:r>
            <a:r>
              <a:rPr lang="zh-CN" altLang="en-US" sz="2000" dirty="0" smtClean="0">
                <a:solidFill>
                  <a:srgbClr val="002060"/>
                </a:solidFill>
                <a:ea typeface="微软雅黑" panose="020B0503020204020204" pitchFamily="34" charset="-122"/>
              </a:rPr>
              <a:t>基本</a:t>
            </a:r>
            <a:r>
              <a:rPr lang="zh-CN" altLang="en-US" sz="2000" dirty="0">
                <a:solidFill>
                  <a:srgbClr val="002060"/>
                </a:solidFill>
                <a:ea typeface="微软雅黑" panose="020B0503020204020204" pitchFamily="34" charset="-122"/>
              </a:rPr>
              <a:t>特性</a:t>
            </a:r>
            <a:r>
              <a:rPr lang="zh-CN" altLang="en-US" sz="2000" b="0" dirty="0" smtClean="0">
                <a:ea typeface="微软雅黑" panose="020B0503020204020204" pitchFamily="34" charset="-122"/>
              </a:rPr>
              <a:t>。</a:t>
            </a:r>
            <a:r>
              <a:rPr lang="zh-CN" altLang="en-US" sz="2000" b="0" dirty="0">
                <a:ea typeface="微软雅黑" panose="020B0503020204020204" pitchFamily="34" charset="-122"/>
              </a:rPr>
              <a:t>这就是说，必须有针对的对方程进行适当简化</a:t>
            </a:r>
            <a:r>
              <a:rPr lang="zh-CN" altLang="en-US" sz="2000" b="0" dirty="0" smtClean="0">
                <a:ea typeface="微软雅黑" panose="020B0503020204020204" pitchFamily="34" charset="-122"/>
              </a:rPr>
              <a:t>。</a:t>
            </a:r>
            <a:endParaRPr lang="zh-CN" altLang="en-US" sz="2000"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物理的角度</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a:t>
            </a:fld>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7322" y="1514439"/>
            <a:ext cx="4494542" cy="420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a:ea typeface="微软雅黑" panose="020B0503020204020204" pitchFamily="34" charset="-122"/>
              </a:rPr>
              <a:t>        热带大尺度运动：</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algn="ctr" eaLnBrk="1" hangingPunct="1">
              <a:lnSpc>
                <a:spcPct val="150000"/>
              </a:lnSpc>
            </a:pPr>
            <a:r>
              <a:rPr lang="zh-CN" altLang="en-US" sz="2000" b="0" dirty="0">
                <a:ea typeface="微软雅黑" panose="020B0503020204020204" pitchFamily="34" charset="-122"/>
              </a:rPr>
              <a:t>  ——非地转运动</a:t>
            </a:r>
          </a:p>
          <a:p>
            <a:pPr eaLnBrk="1" hangingPunct="1">
              <a:lnSpc>
                <a:spcPct val="150000"/>
              </a:lnSpc>
            </a:pPr>
            <a:r>
              <a:rPr lang="zh-CN" altLang="en-US" sz="2000" b="0" dirty="0">
                <a:ea typeface="微软雅黑" panose="020B0503020204020204" pitchFamily="34" charset="-122"/>
              </a:rPr>
              <a:t>        </a:t>
            </a:r>
            <a:endParaRPr lang="zh-CN" altLang="en-US" b="0" dirty="0">
              <a:ea typeface="微软雅黑" panose="020B0503020204020204" pitchFamily="34" charset="-122"/>
            </a:endParaRPr>
          </a:p>
        </p:txBody>
      </p:sp>
      <p:sp>
        <p:nvSpPr>
          <p:cNvPr id="3" name="标题 2"/>
          <p:cNvSpPr>
            <a:spLocks noGrp="1"/>
          </p:cNvSpPr>
          <p:nvPr>
            <p:ph type="title"/>
          </p:nvPr>
        </p:nvSpPr>
        <p:spPr/>
        <p:txBody>
          <a:bodyPr/>
          <a:lstStyle/>
          <a:p>
            <a:r>
              <a:rPr lang="zh-CN" altLang="en-US" b="0" dirty="0"/>
              <a:t>罗斯贝（</a:t>
            </a:r>
            <a:r>
              <a:rPr lang="en-US" altLang="zh-CN" b="0" dirty="0" err="1"/>
              <a:t>Rossby</a:t>
            </a:r>
            <a:r>
              <a:rPr lang="zh-CN" altLang="en-US" b="0" dirty="0"/>
              <a:t>）数</a:t>
            </a:r>
            <a:r>
              <a:rPr lang="en-US" altLang="zh-CN" b="0" dirty="0"/>
              <a:t>R</a:t>
            </a:r>
            <a:r>
              <a:rPr lang="en-US" altLang="zh-CN" b="0" baseline="-25000" dirty="0"/>
              <a:t>0</a:t>
            </a:r>
            <a:r>
              <a:rPr lang="zh-CN" altLang="en-US" b="0" dirty="0"/>
              <a:t>的应用</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50</a:t>
            </a:fld>
            <a:endParaRPr lang="zh-CN" altLang="en-US"/>
          </a:p>
        </p:txBody>
      </p:sp>
      <p:graphicFrame>
        <p:nvGraphicFramePr>
          <p:cNvPr id="5" name="对象 4"/>
          <p:cNvGraphicFramePr>
            <a:graphicFrameLocks/>
          </p:cNvGraphicFramePr>
          <p:nvPr/>
        </p:nvGraphicFramePr>
        <p:xfrm>
          <a:off x="1381237" y="2285195"/>
          <a:ext cx="1906587" cy="2420937"/>
        </p:xfrm>
        <a:graphic>
          <a:graphicData uri="http://schemas.openxmlformats.org/presentationml/2006/ole">
            <p:oleObj spid="_x0000_s190468" name="Equation" r:id="rId3" imgW="22555200" imgH="28651200" progId="Equation.DSMT4">
              <p:embed/>
            </p:oleObj>
          </a:graphicData>
        </a:graphic>
      </p:graphicFrame>
      <p:sp>
        <p:nvSpPr>
          <p:cNvPr id="6" name="Rectangle 2"/>
          <p:cNvSpPr>
            <a:spLocks noChangeArrowheads="1"/>
          </p:cNvSpPr>
          <p:nvPr/>
        </p:nvSpPr>
        <p:spPr bwMode="auto">
          <a:xfrm>
            <a:off x="4561087" y="1514439"/>
            <a:ext cx="4140680" cy="3877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海洋</a:t>
            </a:r>
            <a:r>
              <a:rPr lang="zh-CN" altLang="en-US" sz="2000" b="0" dirty="0">
                <a:ea typeface="微软雅黑" panose="020B0503020204020204" pitchFamily="34" charset="-122"/>
              </a:rPr>
              <a:t>：</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r>
              <a:rPr lang="zh-CN" altLang="en-US" sz="2000" b="0" dirty="0" smtClean="0">
                <a:ea typeface="微软雅黑" panose="020B0503020204020204" pitchFamily="34" charset="-122"/>
              </a:rPr>
              <a:t>要</a:t>
            </a:r>
            <a:r>
              <a:rPr lang="zh-CN" altLang="en-US" sz="2000" b="0" dirty="0">
                <a:ea typeface="微软雅黑" panose="020B0503020204020204" pitchFamily="34" charset="-122"/>
              </a:rPr>
              <a:t>使得</a:t>
            </a:r>
          </a:p>
          <a:p>
            <a:pPr eaLnBrk="1" hangingPunct="1">
              <a:lnSpc>
                <a:spcPct val="150000"/>
              </a:lnSpc>
            </a:pPr>
            <a:endParaRPr lang="zh-CN" altLang="en-US" sz="2000" b="0" dirty="0">
              <a:ea typeface="微软雅黑" panose="020B0503020204020204" pitchFamily="34" charset="-122"/>
            </a:endParaRPr>
          </a:p>
          <a:p>
            <a:pPr eaLnBrk="1" hangingPunct="1">
              <a:lnSpc>
                <a:spcPct val="150000"/>
              </a:lnSpc>
            </a:pPr>
            <a:endParaRPr lang="zh-CN" altLang="en-US" sz="2000" b="0" dirty="0">
              <a:ea typeface="微软雅黑" panose="020B0503020204020204" pitchFamily="34" charset="-122"/>
            </a:endParaRPr>
          </a:p>
          <a:p>
            <a:pPr algn="ctr" eaLnBrk="1" hangingPunct="1">
              <a:lnSpc>
                <a:spcPct val="150000"/>
              </a:lnSpc>
            </a:pPr>
            <a:r>
              <a:rPr lang="zh-CN" altLang="en-US" sz="2000" b="0" dirty="0">
                <a:ea typeface="微软雅黑" panose="020B0503020204020204" pitchFamily="34" charset="-122"/>
              </a:rPr>
              <a:t>  ——准地转运动</a:t>
            </a:r>
          </a:p>
          <a:p>
            <a:pPr algn="ctr" eaLnBrk="1" hangingPunct="1">
              <a:lnSpc>
                <a:spcPct val="150000"/>
              </a:lnSpc>
            </a:pPr>
            <a:r>
              <a:rPr lang="zh-CN" altLang="en-US" sz="2400" b="0" dirty="0" smtClean="0">
                <a:ea typeface="微软雅黑" panose="020B0503020204020204" pitchFamily="34" charset="-122"/>
              </a:rPr>
              <a:t>L~</a:t>
            </a:r>
            <a:r>
              <a:rPr lang="zh-CN" altLang="en-US" sz="2400" b="0" dirty="0">
                <a:ea typeface="微软雅黑" panose="020B0503020204020204" pitchFamily="34" charset="-122"/>
              </a:rPr>
              <a:t>&gt;10</a:t>
            </a:r>
            <a:r>
              <a:rPr lang="zh-CN" altLang="en-US" sz="2400" b="0" baseline="30000" dirty="0">
                <a:ea typeface="微软雅黑" panose="020B0503020204020204" pitchFamily="34" charset="-122"/>
              </a:rPr>
              <a:t>4</a:t>
            </a:r>
            <a:r>
              <a:rPr lang="zh-CN" altLang="en-US" sz="2400" b="0" dirty="0">
                <a:ea typeface="微软雅黑" panose="020B0503020204020204" pitchFamily="34" charset="-122"/>
              </a:rPr>
              <a:t>m</a:t>
            </a:r>
          </a:p>
        </p:txBody>
      </p:sp>
      <p:graphicFrame>
        <p:nvGraphicFramePr>
          <p:cNvPr id="7" name="对象 6"/>
          <p:cNvGraphicFramePr>
            <a:graphicFrameLocks/>
          </p:cNvGraphicFramePr>
          <p:nvPr/>
        </p:nvGraphicFramePr>
        <p:xfrm>
          <a:off x="5867851" y="3401300"/>
          <a:ext cx="1916795" cy="774874"/>
        </p:xfrm>
        <a:graphic>
          <a:graphicData uri="http://schemas.openxmlformats.org/presentationml/2006/ole">
            <p:oleObj spid="_x0000_s190467" name="Equation" r:id="rId4" imgW="25603200" imgH="10363200" progId="Equation.DSMT4">
              <p:embed/>
            </p:oleObj>
          </a:graphicData>
        </a:graphic>
      </p:graphicFrame>
      <p:graphicFrame>
        <p:nvGraphicFramePr>
          <p:cNvPr id="8" name="对象 7"/>
          <p:cNvGraphicFramePr>
            <a:graphicFrameLocks/>
          </p:cNvGraphicFramePr>
          <p:nvPr/>
        </p:nvGraphicFramePr>
        <p:xfrm>
          <a:off x="6318494" y="2138642"/>
          <a:ext cx="1507561" cy="821283"/>
        </p:xfrm>
        <a:graphic>
          <a:graphicData uri="http://schemas.openxmlformats.org/presentationml/2006/ole">
            <p:oleObj spid="_x0000_s190466" name="Equation" r:id="rId5" imgW="20116800" imgH="10972800" progId="Equation.DSMT4">
              <p:embed/>
            </p:oleObj>
          </a:graphicData>
        </a:graphic>
      </p:graphicFrame>
      <p:graphicFrame>
        <p:nvGraphicFramePr>
          <p:cNvPr id="10" name="对象 9"/>
          <p:cNvGraphicFramePr>
            <a:graphicFrameLocks/>
          </p:cNvGraphicFramePr>
          <p:nvPr/>
        </p:nvGraphicFramePr>
        <p:xfrm>
          <a:off x="5262113" y="438810"/>
          <a:ext cx="2843827" cy="911458"/>
        </p:xfrm>
        <a:graphic>
          <a:graphicData uri="http://schemas.openxmlformats.org/presentationml/2006/ole">
            <p:oleObj spid="_x0000_s190465" name="Equation" r:id="rId6" imgW="46634400" imgH="14935200" progId="Equation.DSMT4">
              <p:embed/>
            </p:oleObj>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动力</a:t>
            </a:r>
            <a:r>
              <a:rPr lang="zh-CN" altLang="en-US" b="0" dirty="0" smtClean="0"/>
              <a:t>学无量纲参数</a:t>
            </a:r>
            <a:endParaRPr lang="zh-CN" altLang="en-US" b="0"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51</a:t>
            </a:fld>
            <a:endParaRPr lang="zh-CN" altLang="en-US"/>
          </a:p>
        </p:txBody>
      </p:sp>
      <p:sp>
        <p:nvSpPr>
          <p:cNvPr id="9" name="矩形 8"/>
          <p:cNvSpPr/>
          <p:nvPr/>
        </p:nvSpPr>
        <p:spPr>
          <a:xfrm>
            <a:off x="814328" y="1534376"/>
            <a:ext cx="2669320"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）基别尔</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Kibel</a:t>
            </a:r>
            <a:r>
              <a:rPr lang="zh-CN" altLang="en-US" dirty="0" smtClean="0">
                <a:latin typeface="微软雅黑" panose="020B0503020204020204" pitchFamily="34" charset="-122"/>
                <a:ea typeface="微软雅黑" panose="020B0503020204020204" pitchFamily="34" charset="-122"/>
              </a:rPr>
              <a:t>）数</a:t>
            </a:r>
            <a:r>
              <a:rPr lang="el-GR" altLang="zh-CN" dirty="0">
                <a:latin typeface="微软雅黑" panose="020B0503020204020204" pitchFamily="34" charset="-122"/>
                <a:ea typeface="微软雅黑" panose="020B0503020204020204" pitchFamily="34" charset="-122"/>
              </a:rPr>
              <a:t>ε</a:t>
            </a:r>
            <a:endParaRPr lang="zh-CN" altLang="en-US"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p:cNvGraphicFramePr>
          <p:nvPr/>
        </p:nvGraphicFramePr>
        <p:xfrm>
          <a:off x="1305823" y="2101975"/>
          <a:ext cx="2301875" cy="752475"/>
        </p:xfrm>
        <a:graphic>
          <a:graphicData uri="http://schemas.openxmlformats.org/presentationml/2006/ole">
            <p:oleObj spid="_x0000_s191492" name="Equation" r:id="rId3" imgW="44805600" imgH="14630400" progId="Equation.DSMT4">
              <p:embed/>
            </p:oleObj>
          </a:graphicData>
        </a:graphic>
      </p:graphicFrame>
      <p:sp>
        <p:nvSpPr>
          <p:cNvPr id="11" name="矩形 10"/>
          <p:cNvSpPr/>
          <p:nvPr/>
        </p:nvSpPr>
        <p:spPr>
          <a:xfrm>
            <a:off x="775000" y="3444265"/>
            <a:ext cx="3154966"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）弗劳德（</a:t>
            </a:r>
            <a:r>
              <a:rPr lang="en-US" altLang="zh-CN" dirty="0" smtClean="0">
                <a:latin typeface="微软雅黑" panose="020B0503020204020204" pitchFamily="34" charset="-122"/>
                <a:ea typeface="微软雅黑" panose="020B0503020204020204" pitchFamily="34" charset="-122"/>
              </a:rPr>
              <a:t>Froude</a:t>
            </a:r>
            <a:r>
              <a:rPr lang="zh-CN" altLang="en-US" dirty="0" smtClean="0">
                <a:latin typeface="微软雅黑" panose="020B0503020204020204" pitchFamily="34" charset="-122"/>
                <a:ea typeface="微软雅黑" panose="020B0503020204020204" pitchFamily="34" charset="-122"/>
              </a:rPr>
              <a:t>）数</a:t>
            </a:r>
            <a:r>
              <a:rPr lang="en-US" altLang="zh-CN" dirty="0" smtClean="0">
                <a:latin typeface="微软雅黑" panose="020B0503020204020204" pitchFamily="34" charset="-122"/>
                <a:ea typeface="微软雅黑" panose="020B0503020204020204" pitchFamily="34" charset="-122"/>
              </a:rPr>
              <a:t>Fr</a:t>
            </a:r>
            <a:endParaRPr lang="zh-CN" altLang="en-US"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p:cNvGraphicFramePr>
          <p:nvPr/>
        </p:nvGraphicFramePr>
        <p:xfrm>
          <a:off x="1340898" y="3999619"/>
          <a:ext cx="1925638" cy="1538288"/>
        </p:xfrm>
        <a:graphic>
          <a:graphicData uri="http://schemas.openxmlformats.org/presentationml/2006/ole">
            <p:oleObj spid="_x0000_s191491" name="Equation" r:id="rId4" imgW="37490400" imgH="29870400" progId="Equation.DSMT4">
              <p:embed/>
            </p:oleObj>
          </a:graphicData>
        </a:graphic>
      </p:graphicFrame>
      <p:sp>
        <p:nvSpPr>
          <p:cNvPr id="13" name="矩形 12"/>
          <p:cNvSpPr/>
          <p:nvPr/>
        </p:nvSpPr>
        <p:spPr>
          <a:xfrm>
            <a:off x="4736470" y="1517124"/>
            <a:ext cx="2901756"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）马赫（</a:t>
            </a:r>
            <a:r>
              <a:rPr lang="en-US" altLang="zh-CN" dirty="0" smtClean="0">
                <a:latin typeface="微软雅黑" panose="020B0503020204020204" pitchFamily="34" charset="-122"/>
                <a:ea typeface="微软雅黑" panose="020B0503020204020204" pitchFamily="34" charset="-122"/>
              </a:rPr>
              <a:t>Mach</a:t>
            </a:r>
            <a:r>
              <a:rPr lang="zh-CN" altLang="en-US" dirty="0" smtClean="0">
                <a:latin typeface="微软雅黑" panose="020B0503020204020204" pitchFamily="34" charset="-122"/>
                <a:ea typeface="微软雅黑" panose="020B0503020204020204" pitchFamily="34" charset="-122"/>
              </a:rPr>
              <a:t>）数</a:t>
            </a:r>
            <a:r>
              <a:rPr lang="en-US" altLang="zh-CN" dirty="0" smtClean="0">
                <a:latin typeface="微软雅黑" panose="020B0503020204020204" pitchFamily="34" charset="-122"/>
                <a:ea typeface="微软雅黑" panose="020B0503020204020204" pitchFamily="34" charset="-122"/>
              </a:rPr>
              <a:t>Ma</a:t>
            </a:r>
            <a:endParaRPr lang="zh-CN" altLang="en-US" dirty="0">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p:cNvGraphicFramePr>
          <p:nvPr/>
        </p:nvGraphicFramePr>
        <p:xfrm>
          <a:off x="5814818" y="2321978"/>
          <a:ext cx="1314450" cy="549275"/>
        </p:xfrm>
        <a:graphic>
          <a:graphicData uri="http://schemas.openxmlformats.org/presentationml/2006/ole">
            <p:oleObj spid="_x0000_s191490" name="Equation" r:id="rId5" imgW="25603200" imgH="10668000" progId="Equation.DSMT4">
              <p:embed/>
            </p:oleObj>
          </a:graphicData>
        </a:graphic>
      </p:graphicFrame>
      <p:sp>
        <p:nvSpPr>
          <p:cNvPr id="15" name="矩形 14"/>
          <p:cNvSpPr/>
          <p:nvPr/>
        </p:nvSpPr>
        <p:spPr>
          <a:xfrm>
            <a:off x="4736470" y="3459531"/>
            <a:ext cx="3213187"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）雷诺（</a:t>
            </a:r>
            <a:r>
              <a:rPr lang="en-US" altLang="zh-CN" dirty="0" smtClean="0">
                <a:latin typeface="微软雅黑" panose="020B0503020204020204" pitchFamily="34" charset="-122"/>
                <a:ea typeface="微软雅黑" panose="020B0503020204020204" pitchFamily="34" charset="-122"/>
              </a:rPr>
              <a:t>Reynolds</a:t>
            </a:r>
            <a:r>
              <a:rPr lang="zh-CN" altLang="en-US" dirty="0" smtClean="0">
                <a:latin typeface="微软雅黑" panose="020B0503020204020204" pitchFamily="34" charset="-122"/>
                <a:ea typeface="微软雅黑" panose="020B0503020204020204" pitchFamily="34" charset="-122"/>
              </a:rPr>
              <a:t>）数</a:t>
            </a:r>
            <a:r>
              <a:rPr lang="en-US" altLang="zh-CN" dirty="0" smtClean="0">
                <a:latin typeface="微软雅黑" panose="020B0503020204020204" pitchFamily="34" charset="-122"/>
                <a:ea typeface="微软雅黑" panose="020B0503020204020204" pitchFamily="34" charset="-122"/>
              </a:rPr>
              <a:t>Re</a:t>
            </a:r>
            <a:endParaRPr lang="zh-CN" altLang="en-US" dirty="0">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p:cNvGraphicFramePr>
          <p:nvPr/>
        </p:nvGraphicFramePr>
        <p:xfrm>
          <a:off x="5520643" y="4163973"/>
          <a:ext cx="2722563" cy="957262"/>
        </p:xfrm>
        <a:graphic>
          <a:graphicData uri="http://schemas.openxmlformats.org/presentationml/2006/ole">
            <p:oleObj spid="_x0000_s191489" name="Equation" r:id="rId6" imgW="53035200" imgH="18592800" progId="Equation.DSMT4">
              <p:embed/>
            </p:oleObj>
          </a:graphicData>
        </a:graphic>
      </p:graphicFrame>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0" y="5943600"/>
            <a:ext cx="6629400" cy="369332"/>
          </a:xfrm>
          <a:prstGeom prst="rect">
            <a:avLst/>
          </a:prstGeom>
          <a:noFill/>
        </p:spPr>
        <p:txBody>
          <a:bodyPr wrap="square" rtlCol="0">
            <a:spAutoFit/>
          </a:bodyPr>
          <a:lstStyle/>
          <a:p>
            <a:endParaRPr lang="en-US" dirty="0"/>
          </a:p>
        </p:txBody>
      </p:sp>
      <p:sp>
        <p:nvSpPr>
          <p:cNvPr id="8" name="TextBox 7"/>
          <p:cNvSpPr txBox="1"/>
          <p:nvPr/>
        </p:nvSpPr>
        <p:spPr>
          <a:xfrm>
            <a:off x="0" y="24063"/>
            <a:ext cx="9067800" cy="584775"/>
          </a:xfrm>
          <a:prstGeom prst="rect">
            <a:avLst/>
          </a:prstGeom>
          <a:noFill/>
        </p:spPr>
        <p:txBody>
          <a:bodyPr wrap="square" rtlCol="0">
            <a:spAutoFit/>
          </a:bodyPr>
          <a:lstStyle/>
          <a:p>
            <a:pPr algn="ctr">
              <a:tabLst>
                <a:tab pos="2686050" algn="l"/>
              </a:tabLst>
            </a:pPr>
            <a:r>
              <a:rPr lang="en-US" sz="3200" b="1" dirty="0" smtClean="0">
                <a:solidFill>
                  <a:schemeClr val="bg1"/>
                </a:solidFill>
                <a:effectLst>
                  <a:glow rad="101600">
                    <a:schemeClr val="tx1"/>
                  </a:glow>
                  <a:outerShdw blurRad="38100" dist="38100" dir="2700000" algn="tl">
                    <a:srgbClr val="000000">
                      <a:alpha val="43137"/>
                    </a:srgbClr>
                  </a:outerShdw>
                </a:effectLst>
                <a:latin typeface="+mj-lt"/>
              </a:rPr>
              <a:t>The Froude Number</a:t>
            </a:r>
            <a:endParaRPr lang="en-US" sz="3200" b="1" dirty="0">
              <a:solidFill>
                <a:schemeClr val="bg1"/>
              </a:solidFill>
              <a:effectLst>
                <a:glow rad="101600">
                  <a:schemeClr val="tx1"/>
                </a:glow>
                <a:outerShdw blurRad="38100" dist="38100" dir="2700000" algn="tl">
                  <a:srgbClr val="000000">
                    <a:alpha val="43137"/>
                  </a:srgbClr>
                </a:outerShdw>
              </a:effectLst>
              <a:latin typeface="+mj-lt"/>
            </a:endParaRPr>
          </a:p>
        </p:txBody>
      </p:sp>
      <p:sp>
        <p:nvSpPr>
          <p:cNvPr id="13" name="TextBox 12"/>
          <p:cNvSpPr txBox="1"/>
          <p:nvPr/>
        </p:nvSpPr>
        <p:spPr>
          <a:xfrm>
            <a:off x="58394" y="762000"/>
            <a:ext cx="8286315" cy="5170646"/>
          </a:xfrm>
          <a:prstGeom prst="rect">
            <a:avLst/>
          </a:prstGeom>
          <a:noFill/>
        </p:spPr>
        <p:txBody>
          <a:bodyPr wrap="square" rtlCol="0">
            <a:spAutoFit/>
          </a:bodyPr>
          <a:lstStyle/>
          <a:p>
            <a:pPr marL="457200"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Subcritical (Blocked),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Froude &lt; 1</a:t>
            </a:r>
          </a:p>
          <a:p>
            <a:pPr marL="914400" lvl="1"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Precipitation likely to fall </a:t>
            </a:r>
            <a:r>
              <a:rPr lang="en-US" sz="2400" b="1" dirty="0">
                <a:solidFill>
                  <a:schemeClr val="bg1"/>
                </a:solidFill>
                <a:effectLst>
                  <a:glow rad="101600">
                    <a:schemeClr val="tx1"/>
                  </a:glow>
                  <a:outerShdw blurRad="38100" dist="38100" dir="2700000" algn="tl">
                    <a:srgbClr val="000000">
                      <a:alpha val="43137"/>
                    </a:srgbClr>
                  </a:outerShdw>
                </a:effectLst>
                <a:latin typeface="+mj-lt"/>
              </a:rPr>
              <a:t> </a:t>
            </a: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upwind of barrier</a:t>
            </a:r>
          </a:p>
          <a:p>
            <a:pPr lvl="1">
              <a:lnSpc>
                <a:spcPct val="125000"/>
              </a:lnSpc>
              <a:tabLst>
                <a:tab pos="2686050" algn="l"/>
              </a:tabLst>
            </a:pPr>
            <a:endParaRPr lang="en-US" sz="2400" b="1" dirty="0" smtClean="0">
              <a:solidFill>
                <a:schemeClr val="bg1"/>
              </a:solidFill>
              <a:effectLst>
                <a:glow rad="101600">
                  <a:schemeClr val="tx1"/>
                </a:glow>
                <a:outerShdw blurRad="38100" dist="38100" dir="2700000" algn="tl">
                  <a:srgbClr val="000000">
                    <a:alpha val="43137"/>
                  </a:srgbClr>
                </a:outerShdw>
              </a:effectLst>
              <a:latin typeface="+mj-lt"/>
            </a:endParaRPr>
          </a:p>
          <a:p>
            <a:pPr marL="457200"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Critical,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Froude =~1</a:t>
            </a:r>
          </a:p>
          <a:p>
            <a:pPr marL="914400" lvl="1"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Precipitation likely to fall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along barrier</a:t>
            </a:r>
          </a:p>
          <a:p>
            <a:pPr lvl="1">
              <a:lnSpc>
                <a:spcPct val="125000"/>
              </a:lnSpc>
              <a:tabLst>
                <a:tab pos="2686050" algn="l"/>
              </a:tabLst>
            </a:pPr>
            <a:endParaRPr lang="en-US" sz="2400" b="1" dirty="0" smtClean="0">
              <a:solidFill>
                <a:schemeClr val="bg1"/>
              </a:solidFill>
              <a:effectLst>
                <a:glow rad="101600">
                  <a:schemeClr val="tx1"/>
                </a:glow>
                <a:outerShdw blurRad="38100" dist="38100" dir="2700000" algn="tl">
                  <a:srgbClr val="000000">
                    <a:alpha val="43137"/>
                  </a:srgbClr>
                </a:outerShdw>
              </a:effectLst>
              <a:latin typeface="+mj-lt"/>
            </a:endParaRPr>
          </a:p>
          <a:p>
            <a:pPr marL="457200"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Supercritical (Unblocked),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Froude &gt; 1</a:t>
            </a:r>
          </a:p>
          <a:p>
            <a:pPr marL="914400" lvl="1" indent="-457200">
              <a:lnSpc>
                <a:spcPct val="125000"/>
              </a:lnSpc>
              <a:buFont typeface="Wingdings" panose="05000000000000000000" pitchFamily="2" charset="2"/>
              <a:buChar char="§"/>
              <a:tabLst>
                <a:tab pos="2686050" algn="l"/>
              </a:tabLst>
            </a:pPr>
            <a:r>
              <a:rPr lang="en-US" sz="2400" b="1" dirty="0" smtClean="0">
                <a:solidFill>
                  <a:schemeClr val="bg1"/>
                </a:solidFill>
                <a:effectLst>
                  <a:glow rad="101600">
                    <a:schemeClr val="tx1"/>
                  </a:glow>
                  <a:outerShdw blurRad="38100" dist="38100" dir="2700000" algn="tl">
                    <a:srgbClr val="000000">
                      <a:alpha val="43137"/>
                    </a:srgbClr>
                  </a:outerShdw>
                </a:effectLst>
                <a:latin typeface="+mj-lt"/>
              </a:rPr>
              <a:t>Precipitation likely to fall on                                                   </a:t>
            </a:r>
            <a:r>
              <a:rPr lang="en-US" sz="2400" b="1" dirty="0" smtClean="0">
                <a:solidFill>
                  <a:srgbClr val="FFFF00"/>
                </a:solidFill>
                <a:effectLst>
                  <a:glow rad="101600">
                    <a:schemeClr val="tx1"/>
                  </a:glow>
                  <a:outerShdw blurRad="38100" dist="38100" dir="2700000" algn="tl">
                    <a:srgbClr val="000000">
                      <a:alpha val="43137"/>
                    </a:srgbClr>
                  </a:outerShdw>
                </a:effectLst>
                <a:latin typeface="+mj-lt"/>
              </a:rPr>
              <a:t>lee side of barrier</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116" t="7090" r="4011" b="7147"/>
          <a:stretch>
            <a:fillRect/>
          </a:stretch>
        </p:blipFill>
        <p:spPr bwMode="auto">
          <a:xfrm>
            <a:off x="5548650" y="4291263"/>
            <a:ext cx="3274075" cy="1652337"/>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43479" y="2471961"/>
            <a:ext cx="3279245" cy="1593857"/>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48650" y="762000"/>
            <a:ext cx="3279244" cy="1557641"/>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2" name="Slide Number Placeholder 1"/>
          <p:cNvSpPr>
            <a:spLocks noGrp="1"/>
          </p:cNvSpPr>
          <p:nvPr>
            <p:ph type="sldNum" sz="quarter" idx="12"/>
          </p:nvPr>
        </p:nvSpPr>
        <p:spPr/>
        <p:txBody>
          <a:bodyPr/>
          <a:lstStyle/>
          <a:p>
            <a:fld id="{FDF43C82-59F0-4781-A0F1-2C5817E4A4DE}" type="slidenum">
              <a:rPr lang="en-US" smtClean="0">
                <a:solidFill>
                  <a:schemeClr val="bg1"/>
                </a:solidFill>
              </a:rPr>
              <a:pPr/>
              <a:t>52</a:t>
            </a:fld>
            <a:endParaRPr lang="en-US" dirty="0">
              <a:solidFill>
                <a:schemeClr val="bg1"/>
              </a:solidFill>
            </a:endParaRPr>
          </a:p>
        </p:txBody>
      </p:sp>
      <p:sp>
        <p:nvSpPr>
          <p:cNvPr id="15" name="Rectangle 14"/>
          <p:cNvSpPr/>
          <p:nvPr/>
        </p:nvSpPr>
        <p:spPr>
          <a:xfrm>
            <a:off x="0" y="6007608"/>
            <a:ext cx="9127156" cy="850392"/>
          </a:xfrm>
          <a:prstGeom prst="rect">
            <a:avLst/>
          </a:prstGeom>
          <a:gradFill flip="none" rotWithShape="1">
            <a:gsLst>
              <a:gs pos="0">
                <a:schemeClr val="tx2">
                  <a:lumMod val="60000"/>
                  <a:lumOff val="40000"/>
                </a:schemeClr>
              </a:gs>
              <a:gs pos="50000">
                <a:schemeClr val="tx2">
                  <a:lumMod val="50000"/>
                </a:schemeClr>
              </a:gs>
              <a:gs pos="100000">
                <a:schemeClr val="accent1">
                  <a:lumMod val="60000"/>
                  <a:lumOff val="40000"/>
                  <a:alpha val="3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http://www.earthnetworks.com/portals/0/site_images/partner_logos/nws_logo.png"/>
          <p:cNvPicPr>
            <a:picLocks noChangeAspect="1" noChangeArrowheads="1"/>
          </p:cNvPicPr>
          <p:nvPr/>
        </p:nvPicPr>
        <p:blipFill>
          <a:blip r:embed="rId5" cstate="print">
            <a:lum bright="70000" contrast="-70000"/>
            <a:extLst>
              <a:ext uri="{28A0092B-C50C-407E-A947-70E740481C1C}">
                <a14:useLocalDpi xmlns:a14="http://schemas.microsoft.com/office/drawing/2010/main" xmlns="" val="0"/>
              </a:ext>
            </a:extLst>
          </a:blip>
          <a:srcRect/>
          <a:stretch>
            <a:fillRect/>
          </a:stretch>
        </p:blipFill>
        <p:spPr bwMode="auto">
          <a:xfrm>
            <a:off x="919277" y="6029012"/>
            <a:ext cx="833323" cy="8229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17" name="Picture 2" descr="http://www.nssl.noaa.gov/news/logos/noaa_logo.gif"/>
          <p:cNvPicPr>
            <a:picLocks noChangeAspect="1" noChangeArrowheads="1"/>
          </p:cNvPicPr>
          <p:nvPr/>
        </p:nvPicPr>
        <p:blipFill>
          <a:blip r:embed="rId6" cstate="print">
            <a:lum bright="70000" contrast="-70000"/>
            <a:extLst>
              <a:ext uri="{28A0092B-C50C-407E-A947-70E740481C1C}">
                <a14:useLocalDpi xmlns:a14="http://schemas.microsoft.com/office/drawing/2010/main" xmlns="" val="0"/>
              </a:ext>
            </a:extLst>
          </a:blip>
          <a:srcRect/>
          <a:stretch>
            <a:fillRect/>
          </a:stretch>
        </p:blipFill>
        <p:spPr bwMode="auto">
          <a:xfrm>
            <a:off x="23101" y="6032634"/>
            <a:ext cx="815099" cy="818535"/>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5544938" y="6488668"/>
            <a:ext cx="3599062" cy="369332"/>
          </a:xfrm>
          <a:prstGeom prst="rect">
            <a:avLst/>
          </a:prstGeom>
          <a:noFill/>
        </p:spPr>
        <p:txBody>
          <a:bodyPr wrap="none" rtlCol="0">
            <a:spAutoFit/>
          </a:bodyPr>
          <a:lstStyle/>
          <a:p>
            <a:r>
              <a:rPr lang="en-US" b="1" dirty="0" smtClean="0">
                <a:solidFill>
                  <a:schemeClr val="bg1"/>
                </a:solidFill>
                <a:effectLst>
                  <a:glow rad="101600">
                    <a:schemeClr val="tx1">
                      <a:alpha val="60000"/>
                    </a:schemeClr>
                  </a:glow>
                  <a:outerShdw blurRad="50800" dist="38100" dir="2700000" algn="tl" rotWithShape="0">
                    <a:prstClr val="black">
                      <a:alpha val="40000"/>
                    </a:prstClr>
                  </a:outerShdw>
                </a:effectLst>
                <a:latin typeface="Candara" panose="020E0502030303020204" pitchFamily="34" charset="0"/>
              </a:rPr>
              <a:t>NROW XV 2014 – Michael J Muccilli</a:t>
            </a:r>
            <a:endParaRPr lang="en-US" b="1" dirty="0">
              <a:solidFill>
                <a:schemeClr val="bg1"/>
              </a:solidFill>
              <a:effectLst>
                <a:glow rad="101600">
                  <a:schemeClr val="tx1">
                    <a:alpha val="60000"/>
                  </a:schemeClr>
                </a:glow>
                <a:outerShdw blurRad="50800" dist="38100" dir="2700000" algn="tl" rotWithShape="0">
                  <a:prstClr val="black">
                    <a:alpha val="40000"/>
                  </a:prstClr>
                </a:outerShdw>
              </a:effectLst>
              <a:latin typeface="Candara" panose="020E0502030303020204" pitchFamily="34" charset="0"/>
            </a:endParaRPr>
          </a:p>
        </p:txBody>
      </p:sp>
      <p:pic>
        <p:nvPicPr>
          <p:cNvPr id="14" name="Picture 3" descr="F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439553" y="41381"/>
            <a:ext cx="1102085" cy="68388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9" name="Picture 2" descr="N"/>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691186" y="80205"/>
            <a:ext cx="1104040" cy="62445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53</a:t>
            </a:fld>
            <a:endParaRPr lang="zh-CN" altLang="en-US" dirty="0"/>
          </a:p>
        </p:txBody>
      </p:sp>
      <p:pic>
        <p:nvPicPr>
          <p:cNvPr id="4" name="图片 3"/>
          <p:cNvPicPr>
            <a:picLocks noChangeAspect="1"/>
          </p:cNvPicPr>
          <p:nvPr/>
        </p:nvPicPr>
        <p:blipFill>
          <a:blip r:embed="rId3"/>
          <a:stretch>
            <a:fillRect/>
          </a:stretch>
        </p:blipFill>
        <p:spPr>
          <a:xfrm>
            <a:off x="605823" y="1150277"/>
            <a:ext cx="8414814" cy="5223716"/>
          </a:xfrm>
          <a:prstGeom prst="rect">
            <a:avLst/>
          </a:prstGeom>
        </p:spPr>
      </p:pic>
      <p:graphicFrame>
        <p:nvGraphicFramePr>
          <p:cNvPr id="5" name="对象 4"/>
          <p:cNvGraphicFramePr>
            <a:graphicFrameLocks/>
          </p:cNvGraphicFramePr>
          <p:nvPr/>
        </p:nvGraphicFramePr>
        <p:xfrm>
          <a:off x="3177470" y="19381"/>
          <a:ext cx="3271520" cy="1150277"/>
        </p:xfrm>
        <a:graphic>
          <a:graphicData uri="http://schemas.openxmlformats.org/presentationml/2006/ole">
            <p:oleObj spid="_x0000_s192513" name="Equation" r:id="rId4" imgW="53035200" imgH="18592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83139" y="1482725"/>
            <a:ext cx="8280400" cy="466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ea typeface="微软雅黑" panose="020B0503020204020204" pitchFamily="34" charset="-122"/>
              </a:rPr>
              <a:t>（</a:t>
            </a:r>
            <a:r>
              <a:rPr lang="en-US" altLang="zh-CN" sz="2000" b="0" dirty="0" smtClean="0">
                <a:ea typeface="微软雅黑" panose="020B0503020204020204" pitchFamily="34" charset="-122"/>
              </a:rPr>
              <a:t>6</a:t>
            </a:r>
            <a:r>
              <a:rPr lang="zh-CN" altLang="en-US" sz="2000" b="0" dirty="0">
                <a:ea typeface="微软雅黑" panose="020B0503020204020204" pitchFamily="34" charset="-122"/>
              </a:rPr>
              <a:t>）</a:t>
            </a:r>
            <a:r>
              <a:rPr lang="zh-CN" altLang="en-US" sz="2000" b="0" dirty="0" smtClean="0">
                <a:ea typeface="微软雅黑" panose="020B0503020204020204" pitchFamily="34" charset="-122"/>
              </a:rPr>
              <a:t> </a:t>
            </a:r>
            <a:r>
              <a:rPr lang="zh-CN" altLang="en-US" sz="2000" b="0" dirty="0">
                <a:ea typeface="微软雅黑" panose="020B0503020204020204" pitchFamily="34" charset="-122"/>
              </a:rPr>
              <a:t>埃克曼数</a:t>
            </a:r>
          </a:p>
          <a:p>
            <a:pPr eaLnBrk="1" hangingPunct="1">
              <a:lnSpc>
                <a:spcPct val="150000"/>
              </a:lnSpc>
            </a:pPr>
            <a:r>
              <a:rPr lang="zh-CN" altLang="en-US" sz="2000" b="0" dirty="0">
                <a:ea typeface="微软雅黑" panose="020B0503020204020204" pitchFamily="34" charset="-122"/>
                <a:sym typeface="Arial" panose="020B0604020202020204" pitchFamily="34" charset="0"/>
              </a:rPr>
              <a:t>       </a:t>
            </a:r>
          </a:p>
          <a:p>
            <a:pPr eaLnBrk="1" hangingPunct="1">
              <a:lnSpc>
                <a:spcPct val="150000"/>
              </a:lnSpc>
            </a:pPr>
            <a:r>
              <a:rPr lang="zh-CN" altLang="en-US" sz="2000" b="0" dirty="0">
                <a:ea typeface="微软雅黑" panose="020B0503020204020204" pitchFamily="34" charset="-122"/>
                <a:sym typeface="Arial" panose="020B0604020202020204" pitchFamily="34" charset="0"/>
              </a:rPr>
              <a:t>         (1) 定义</a:t>
            </a:r>
          </a:p>
          <a:p>
            <a:pPr eaLnBrk="1" hangingPunct="1">
              <a:lnSpc>
                <a:spcPct val="150000"/>
              </a:lnSpc>
            </a:pPr>
            <a:r>
              <a:rPr lang="zh-CN" altLang="en-US" sz="2000" b="0" dirty="0">
                <a:ea typeface="微软雅黑" panose="020B0503020204020204" pitchFamily="34" charset="-122"/>
                <a:sym typeface="Arial" panose="020B0604020202020204" pitchFamily="34" charset="0"/>
              </a:rPr>
              <a:t>   </a:t>
            </a:r>
          </a:p>
          <a:p>
            <a:pPr eaLnBrk="1" hangingPunct="1">
              <a:lnSpc>
                <a:spcPct val="150000"/>
              </a:lnSpc>
            </a:pPr>
            <a:r>
              <a:rPr lang="zh-CN" altLang="en-US" sz="2000" b="0" dirty="0">
                <a:ea typeface="微软雅黑" panose="020B0503020204020204" pitchFamily="34" charset="-122"/>
                <a:sym typeface="Arial" panose="020B0604020202020204" pitchFamily="34" charset="0"/>
              </a:rPr>
              <a:t>         (2) 物理意义：</a:t>
            </a:r>
          </a:p>
          <a:p>
            <a:pPr eaLnBrk="1" hangingPunct="1">
              <a:lnSpc>
                <a:spcPct val="150000"/>
              </a:lnSpc>
            </a:pPr>
            <a:r>
              <a:rPr lang="zh-CN" altLang="en-US" sz="2000" b="0" dirty="0">
                <a:ea typeface="微软雅黑" panose="020B0503020204020204" pitchFamily="34" charset="-122"/>
                <a:sym typeface="Arial" panose="020B0604020202020204" pitchFamily="34" charset="0"/>
              </a:rPr>
              <a:t>         当旋转流体经过固体边界时，在固体刚壁附近将会出现需要考虑粘性的流体薄层称为Ekman层。</a:t>
            </a:r>
          </a:p>
          <a:p>
            <a:pPr eaLnBrk="1" hangingPunct="1">
              <a:lnSpc>
                <a:spcPct val="150000"/>
              </a:lnSpc>
            </a:pPr>
            <a:r>
              <a:rPr lang="zh-CN" altLang="en-US" sz="2000" b="0" dirty="0">
                <a:ea typeface="微软雅黑" panose="020B0503020204020204" pitchFamily="34" charset="-122"/>
                <a:sym typeface="Arial" panose="020B0604020202020204" pitchFamily="34" charset="0"/>
              </a:rPr>
              <a:t>         Ekman数主要反映粘性的重要程度(与流体边界层、Ekman有关)，表示湍流摩擦力对大气运动的影响程度。</a:t>
            </a:r>
          </a:p>
          <a:p>
            <a:pPr eaLnBrk="1" hangingPunct="1">
              <a:lnSpc>
                <a:spcPct val="150000"/>
              </a:lnSpc>
            </a:pPr>
            <a:r>
              <a:rPr lang="zh-CN" altLang="en-US" sz="2000" b="0" dirty="0">
                <a:ea typeface="微软雅黑" panose="020B0503020204020204" pitchFamily="34" charset="-122"/>
                <a:sym typeface="Arial" panose="020B0604020202020204" pitchFamily="34" charset="0"/>
              </a:rPr>
              <a:t>        </a:t>
            </a:r>
          </a:p>
        </p:txBody>
      </p:sp>
      <p:graphicFrame>
        <p:nvGraphicFramePr>
          <p:cNvPr id="60419" name="Object 3">
            <a:hlinkClick r:id="" action="ppaction://ole?verb=1"/>
          </p:cNvPr>
          <p:cNvGraphicFramePr>
            <a:graphicFrameLocks noChangeAspect="1"/>
          </p:cNvGraphicFramePr>
          <p:nvPr/>
        </p:nvGraphicFramePr>
        <p:xfrm>
          <a:off x="2365614" y="2353993"/>
          <a:ext cx="4379913" cy="793750"/>
        </p:xfrm>
        <a:graphic>
          <a:graphicData uri="http://schemas.openxmlformats.org/presentationml/2006/ole">
            <p:oleObj spid="_x0000_s107941" name="Equation" r:id="rId3" imgW="2528195" imgH="457380" progId="Equation.DSMT4">
              <p:embed/>
            </p:oleObj>
          </a:graphicData>
        </a:graphic>
      </p:graphicFrame>
      <p:sp>
        <p:nvSpPr>
          <p:cNvPr id="3" name="标题 2"/>
          <p:cNvSpPr>
            <a:spLocks noGrp="1"/>
          </p:cNvSpPr>
          <p:nvPr>
            <p:ph type="title"/>
          </p:nvPr>
        </p:nvSpPr>
        <p:spPr/>
        <p:txBody>
          <a:bodyPr/>
          <a:lstStyle/>
          <a:p>
            <a:r>
              <a:rPr lang="zh-CN" altLang="en-US" b="0" dirty="0"/>
              <a:t>动力学无量纲参数</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54</a:t>
            </a:fld>
            <a:endParaRPr lang="zh-CN" alt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543465" y="1296539"/>
            <a:ext cx="8280400" cy="46628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dirty="0">
                <a:ea typeface="微软雅黑" panose="020B0503020204020204" pitchFamily="34" charset="-122"/>
              </a:rPr>
              <a:t>  （</a:t>
            </a:r>
            <a:r>
              <a:rPr lang="en-US" altLang="zh-CN" b="0" dirty="0" smtClean="0">
                <a:ea typeface="微软雅黑" panose="020B0503020204020204" pitchFamily="34" charset="-122"/>
              </a:rPr>
              <a:t>7</a:t>
            </a:r>
            <a:r>
              <a:rPr lang="zh-CN" altLang="en-US" b="0" dirty="0">
                <a:ea typeface="微软雅黑" panose="020B0503020204020204" pitchFamily="34" charset="-122"/>
              </a:rPr>
              <a:t>）</a:t>
            </a:r>
            <a:r>
              <a:rPr lang="zh-CN" altLang="en-US" b="0" dirty="0" smtClean="0">
                <a:ea typeface="微软雅黑" panose="020B0503020204020204" pitchFamily="34" charset="-122"/>
              </a:rPr>
              <a:t> </a:t>
            </a:r>
            <a:r>
              <a:rPr lang="zh-CN" altLang="en-US" b="0" dirty="0">
                <a:ea typeface="微软雅黑" panose="020B0503020204020204" pitchFamily="34" charset="-122"/>
              </a:rPr>
              <a:t>里查逊数</a:t>
            </a:r>
          </a:p>
          <a:p>
            <a:pPr eaLnBrk="1" hangingPunct="1">
              <a:lnSpc>
                <a:spcPct val="150000"/>
              </a:lnSpc>
            </a:pPr>
            <a:r>
              <a:rPr lang="zh-CN" altLang="en-US" b="0" dirty="0">
                <a:ea typeface="微软雅黑" panose="020B0503020204020204" pitchFamily="34" charset="-122"/>
                <a:sym typeface="Arial" panose="020B0604020202020204" pitchFamily="34" charset="0"/>
              </a:rPr>
              <a:t>       </a:t>
            </a:r>
          </a:p>
          <a:p>
            <a:pPr eaLnBrk="1" hangingPunct="1">
              <a:lnSpc>
                <a:spcPct val="150000"/>
              </a:lnSpc>
            </a:pPr>
            <a:r>
              <a:rPr lang="zh-CN" altLang="en-US" b="0" dirty="0">
                <a:ea typeface="微软雅黑" panose="020B0503020204020204" pitchFamily="34" charset="-122"/>
                <a:sym typeface="Arial" panose="020B0604020202020204" pitchFamily="34" charset="0"/>
              </a:rPr>
              <a:t>         (1) 定义</a:t>
            </a:r>
          </a:p>
          <a:p>
            <a:pPr eaLnBrk="1" hangingPunct="1">
              <a:lnSpc>
                <a:spcPct val="150000"/>
              </a:lnSpc>
            </a:pPr>
            <a:r>
              <a:rPr lang="zh-CN" altLang="en-US" b="0" dirty="0">
                <a:ea typeface="微软雅黑" panose="020B0503020204020204" pitchFamily="34" charset="-122"/>
                <a:sym typeface="Arial" panose="020B0604020202020204" pitchFamily="34" charset="0"/>
              </a:rPr>
              <a:t>   </a:t>
            </a:r>
          </a:p>
          <a:p>
            <a:pPr eaLnBrk="1" hangingPunct="1">
              <a:lnSpc>
                <a:spcPct val="150000"/>
              </a:lnSpc>
            </a:pPr>
            <a:r>
              <a:rPr lang="zh-CN" altLang="en-US" b="0" dirty="0">
                <a:ea typeface="微软雅黑" panose="020B0503020204020204" pitchFamily="34" charset="-122"/>
                <a:sym typeface="Arial" panose="020B0604020202020204" pitchFamily="34" charset="0"/>
              </a:rPr>
              <a:t>       </a:t>
            </a:r>
          </a:p>
          <a:p>
            <a:pPr eaLnBrk="1" hangingPunct="1">
              <a:lnSpc>
                <a:spcPct val="150000"/>
              </a:lnSpc>
            </a:pPr>
            <a:r>
              <a:rPr lang="zh-CN" altLang="en-US" b="0" dirty="0" smtClean="0">
                <a:ea typeface="微软雅黑" panose="020B0503020204020204" pitchFamily="34" charset="-122"/>
                <a:sym typeface="Arial" panose="020B0604020202020204" pitchFamily="34" charset="0"/>
              </a:rPr>
              <a:t>         </a:t>
            </a:r>
            <a:r>
              <a:rPr lang="zh-CN" altLang="en-US" b="0" dirty="0">
                <a:ea typeface="微软雅黑" panose="020B0503020204020204" pitchFamily="34" charset="-122"/>
                <a:sym typeface="Arial" panose="020B0604020202020204" pitchFamily="34" charset="0"/>
              </a:rPr>
              <a:t>N为布伦特-维萨拉频率，也成为浮力频率，是气块由于浮力作用而产生垂直振荡的圆频率。</a:t>
            </a:r>
          </a:p>
          <a:p>
            <a:pPr eaLnBrk="1" hangingPunct="1">
              <a:lnSpc>
                <a:spcPct val="150000"/>
              </a:lnSpc>
            </a:pPr>
            <a:r>
              <a:rPr lang="zh-CN" altLang="en-US" b="0" dirty="0">
                <a:ea typeface="微软雅黑" panose="020B0503020204020204" pitchFamily="34" charset="-122"/>
                <a:sym typeface="Arial" panose="020B0604020202020204" pitchFamily="34" charset="0"/>
              </a:rPr>
              <a:t>         (2)物理意义：</a:t>
            </a:r>
          </a:p>
          <a:p>
            <a:pPr eaLnBrk="1" hangingPunct="1">
              <a:lnSpc>
                <a:spcPct val="150000"/>
              </a:lnSpc>
            </a:pPr>
            <a:r>
              <a:rPr lang="zh-CN" altLang="en-US" b="0" dirty="0">
                <a:ea typeface="微软雅黑" panose="020B0503020204020204" pitchFamily="34" charset="-122"/>
                <a:sym typeface="Arial" panose="020B0604020202020204" pitchFamily="34" charset="0"/>
              </a:rPr>
              <a:t>         1. Ri是一个与大气层结稳定度和风的垂直切变有关的动力学参数；</a:t>
            </a:r>
          </a:p>
          <a:p>
            <a:pPr eaLnBrk="1" hangingPunct="1">
              <a:lnSpc>
                <a:spcPct val="150000"/>
              </a:lnSpc>
            </a:pPr>
            <a:r>
              <a:rPr lang="zh-CN" altLang="en-US" b="0" dirty="0">
                <a:ea typeface="微软雅黑" panose="020B0503020204020204" pitchFamily="34" charset="-122"/>
                <a:sym typeface="Arial" panose="020B0604020202020204" pitchFamily="34" charset="0"/>
              </a:rPr>
              <a:t>         2. 可以作为湍流运动或对流运动是否发展的判据；</a:t>
            </a:r>
          </a:p>
          <a:p>
            <a:pPr eaLnBrk="1" hangingPunct="1">
              <a:lnSpc>
                <a:spcPct val="150000"/>
              </a:lnSpc>
            </a:pPr>
            <a:r>
              <a:rPr lang="zh-CN" altLang="en-US" b="0" dirty="0">
                <a:ea typeface="微软雅黑" panose="020B0503020204020204" pitchFamily="34" charset="-122"/>
                <a:sym typeface="Arial" panose="020B0604020202020204" pitchFamily="34" charset="0"/>
              </a:rPr>
              <a:t>         3. 当层结越不稳定，风的垂直切边越强，则越有利于湍流和对流运动发展</a:t>
            </a:r>
            <a:r>
              <a:rPr lang="zh-CN" altLang="en-US" b="0" dirty="0" smtClean="0">
                <a:ea typeface="微软雅黑" panose="020B0503020204020204" pitchFamily="34" charset="-122"/>
                <a:sym typeface="Arial" panose="020B0604020202020204" pitchFamily="34" charset="0"/>
              </a:rPr>
              <a:t>。</a:t>
            </a:r>
            <a:endParaRPr lang="zh-CN" altLang="en-US" b="0" dirty="0">
              <a:ea typeface="微软雅黑" panose="020B0503020204020204" pitchFamily="34" charset="-122"/>
              <a:sym typeface="Arial" panose="020B0604020202020204" pitchFamily="34" charset="0"/>
            </a:endParaRPr>
          </a:p>
        </p:txBody>
      </p:sp>
      <p:graphicFrame>
        <p:nvGraphicFramePr>
          <p:cNvPr id="61443" name="Object 3">
            <a:hlinkClick r:id="" action="ppaction://ole?verb=1"/>
          </p:cNvPr>
          <p:cNvGraphicFramePr>
            <a:graphicFrameLocks noChangeAspect="1"/>
          </p:cNvGraphicFramePr>
          <p:nvPr/>
        </p:nvGraphicFramePr>
        <p:xfrm>
          <a:off x="2193566" y="1739451"/>
          <a:ext cx="5172075" cy="1497012"/>
        </p:xfrm>
        <a:graphic>
          <a:graphicData uri="http://schemas.openxmlformats.org/presentationml/2006/ole">
            <p:oleObj spid="_x0000_s108964" name="Equation" r:id="rId3" imgW="71628000" imgH="20726400" progId="Equation.DSMT4">
              <p:embed/>
            </p:oleObj>
          </a:graphicData>
        </a:graphic>
      </p:graphicFrame>
      <p:sp>
        <p:nvSpPr>
          <p:cNvPr id="3" name="标题 2"/>
          <p:cNvSpPr>
            <a:spLocks noGrp="1"/>
          </p:cNvSpPr>
          <p:nvPr>
            <p:ph type="title"/>
          </p:nvPr>
        </p:nvSpPr>
        <p:spPr/>
        <p:txBody>
          <a:bodyPr/>
          <a:lstStyle/>
          <a:p>
            <a:r>
              <a:rPr lang="zh-CN" altLang="en-US" b="0" dirty="0"/>
              <a:t>动力学无量纲参数</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55</a:t>
            </a:fld>
            <a:endParaRPr lang="zh-CN" alt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Ri</a:t>
            </a:r>
            <a:r>
              <a:rPr lang="zh-CN" altLang="en-US" dirty="0"/>
              <a:t>数</a:t>
            </a:r>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56</a:t>
            </a:fld>
            <a:endParaRPr lang="zh-CN" altLang="en-US" dirty="0"/>
          </a:p>
        </p:txBody>
      </p:sp>
      <p:pic>
        <p:nvPicPr>
          <p:cNvPr id="4" name="图片 3"/>
          <p:cNvPicPr>
            <a:picLocks noChangeAspect="1"/>
          </p:cNvPicPr>
          <p:nvPr/>
        </p:nvPicPr>
        <p:blipFill>
          <a:blip r:embed="rId2"/>
          <a:stretch>
            <a:fillRect/>
          </a:stretch>
        </p:blipFill>
        <p:spPr>
          <a:xfrm>
            <a:off x="1073704" y="1034769"/>
            <a:ext cx="5962363" cy="521885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BDF72E-9FE5-429F-91AD-B59394577185}" type="slidenum">
              <a:rPr lang="zh-CN" altLang="en-US" smtClean="0"/>
              <a:pPr/>
              <a:t>57</a:t>
            </a:fld>
            <a:endParaRPr lang="zh-CN" altLang="en-US"/>
          </a:p>
        </p:txBody>
      </p:sp>
      <p:sp>
        <p:nvSpPr>
          <p:cNvPr id="3" name="矩形 2"/>
          <p:cNvSpPr/>
          <p:nvPr/>
        </p:nvSpPr>
        <p:spPr>
          <a:xfrm>
            <a:off x="2426540" y="719515"/>
            <a:ext cx="4277133" cy="581057"/>
          </a:xfrm>
          <a:prstGeom prst="rect">
            <a:avLst/>
          </a:prstGeom>
        </p:spPr>
        <p:txBody>
          <a:bodyPr wrap="none">
            <a:spAutoFit/>
          </a:bodyPr>
          <a:lstStyle/>
          <a:p>
            <a:pPr>
              <a:lnSpc>
                <a:spcPct val="150000"/>
              </a:lnSpc>
            </a:pPr>
            <a:r>
              <a:rPr lang="zh-CN" altLang="en-US" sz="2400" b="1" dirty="0">
                <a:solidFill>
                  <a:srgbClr val="002060"/>
                </a:solidFill>
                <a:latin typeface="微软雅黑" panose="020B0503020204020204" pitchFamily="34" charset="-122"/>
                <a:ea typeface="微软雅黑" panose="020B0503020204020204" pitchFamily="34" charset="-122"/>
              </a:rPr>
              <a:t>第五节</a:t>
            </a:r>
            <a:r>
              <a:rPr lang="zh-CN" altLang="en-US" sz="24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 自由大气中的平衡运动</a:t>
            </a:r>
          </a:p>
        </p:txBody>
      </p:sp>
      <p:sp>
        <p:nvSpPr>
          <p:cNvPr id="4" name="矩形 3"/>
          <p:cNvSpPr/>
          <p:nvPr/>
        </p:nvSpPr>
        <p:spPr>
          <a:xfrm>
            <a:off x="3111383" y="2179529"/>
            <a:ext cx="2695481" cy="458908"/>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zh-CN" altLang="en-US" b="1" dirty="0" smtClean="0">
                <a:solidFill>
                  <a:srgbClr val="002060"/>
                </a:solidFill>
                <a:latin typeface="微软雅黑" panose="020B0503020204020204" pitchFamily="34" charset="-122"/>
                <a:ea typeface="微软雅黑" panose="020B0503020204020204" pitchFamily="34" charset="-122"/>
              </a:rPr>
              <a:t>大气边界层</a:t>
            </a:r>
            <a:r>
              <a:rPr lang="en-US" altLang="zh-CN" b="1" dirty="0" smtClean="0">
                <a:solidFill>
                  <a:srgbClr val="C00000"/>
                </a:solidFill>
                <a:latin typeface="微软雅黑" panose="020B0503020204020204" pitchFamily="34" charset="-122"/>
                <a:ea typeface="微软雅黑" panose="020B0503020204020204" pitchFamily="34" charset="-122"/>
              </a:rPr>
              <a:t>.VS.</a:t>
            </a:r>
            <a:r>
              <a:rPr lang="zh-CN" altLang="en-US" b="1" dirty="0" smtClean="0">
                <a:solidFill>
                  <a:srgbClr val="002060"/>
                </a:solidFill>
                <a:latin typeface="微软雅黑" panose="020B0503020204020204" pitchFamily="34" charset="-122"/>
                <a:ea typeface="微软雅黑" panose="020B0503020204020204" pitchFamily="34" charset="-122"/>
                <a:sym typeface="Arial" panose="020B0604020202020204" pitchFamily="34" charset="0"/>
              </a:rPr>
              <a:t>自由大气</a:t>
            </a:r>
            <a:endParaRPr lang="zh-CN" altLang="en-US"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7" name="图示 6"/>
          <p:cNvGraphicFramePr/>
          <p:nvPr/>
        </p:nvGraphicFramePr>
        <p:xfrm>
          <a:off x="2689652" y="3027872"/>
          <a:ext cx="3789734" cy="3122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地转风</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58</a:t>
            </a:fld>
            <a:endParaRPr lang="zh-CN" altLang="en-US"/>
          </a:p>
        </p:txBody>
      </p:sp>
      <p:graphicFrame>
        <p:nvGraphicFramePr>
          <p:cNvPr id="5" name="对象 4"/>
          <p:cNvGraphicFramePr>
            <a:graphicFrameLocks/>
          </p:cNvGraphicFramePr>
          <p:nvPr/>
        </p:nvGraphicFramePr>
        <p:xfrm>
          <a:off x="1194549" y="2604090"/>
          <a:ext cx="1709737" cy="1401762"/>
        </p:xfrm>
        <a:graphic>
          <a:graphicData uri="http://schemas.openxmlformats.org/presentationml/2006/ole">
            <p:oleObj spid="_x0000_s194563" name="Equation" r:id="rId3" imgW="26822400" imgH="21945600" progId="Equation.DSMT4">
              <p:embed/>
            </p:oleObj>
          </a:graphicData>
        </a:graphic>
      </p:graphicFrame>
      <p:sp>
        <p:nvSpPr>
          <p:cNvPr id="4" name="矩形 3"/>
          <p:cNvSpPr/>
          <p:nvPr/>
        </p:nvSpPr>
        <p:spPr>
          <a:xfrm>
            <a:off x="579601" y="1545607"/>
            <a:ext cx="4105611" cy="369332"/>
          </a:xfrm>
          <a:prstGeom prst="rect">
            <a:avLst/>
          </a:prstGeom>
        </p:spPr>
        <p:txBody>
          <a:bodyPr wrap="none">
            <a:spAutoFit/>
          </a:bodyPr>
          <a:lstStyle/>
          <a:p>
            <a:pPr algn="just"/>
            <a:r>
              <a:rPr lang="zh-CN" altLang="en-US" dirty="0" smtClean="0">
                <a:ea typeface="微软雅黑" panose="020B0503020204020204" pitchFamily="34" charset="-122"/>
                <a:sym typeface="Arial" panose="020B0604020202020204" pitchFamily="34" charset="0"/>
              </a:rPr>
              <a:t>中纬度大尺度大气运动方程的零级近似</a:t>
            </a:r>
            <a:endParaRPr lang="zh-CN" altLang="en-US" dirty="0"/>
          </a:p>
        </p:txBody>
      </p:sp>
      <p:graphicFrame>
        <p:nvGraphicFramePr>
          <p:cNvPr id="7" name="对象 6"/>
          <p:cNvGraphicFramePr>
            <a:graphicFrameLocks/>
          </p:cNvGraphicFramePr>
          <p:nvPr/>
        </p:nvGraphicFramePr>
        <p:xfrm>
          <a:off x="4382634" y="2546146"/>
          <a:ext cx="3402012" cy="1517650"/>
        </p:xfrm>
        <a:graphic>
          <a:graphicData uri="http://schemas.openxmlformats.org/presentationml/2006/ole">
            <p:oleObj spid="_x0000_s194562" name="Equation" r:id="rId4" imgW="53340000" imgH="23774400" progId="Equation.DSMT4">
              <p:embed/>
            </p:oleObj>
          </a:graphicData>
        </a:graphic>
      </p:graphicFrame>
      <p:graphicFrame>
        <p:nvGraphicFramePr>
          <p:cNvPr id="9" name="对象 8"/>
          <p:cNvGraphicFramePr>
            <a:graphicFrameLocks/>
          </p:cNvGraphicFramePr>
          <p:nvPr/>
        </p:nvGraphicFramePr>
        <p:xfrm>
          <a:off x="1784350" y="4579757"/>
          <a:ext cx="5575300" cy="998537"/>
        </p:xfrm>
        <a:graphic>
          <a:graphicData uri="http://schemas.openxmlformats.org/presentationml/2006/ole">
            <p:oleObj spid="_x0000_s194561" name="Equation" r:id="rId5" imgW="57912000" imgH="10363200" progId="Equation.DSMT4">
              <p:embed/>
            </p:oleObj>
          </a:graphicData>
        </a:graphic>
      </p:graphicFrame>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地转风定义</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59</a:t>
            </a:fld>
            <a:endParaRPr lang="zh-CN" altLang="en-US"/>
          </a:p>
        </p:txBody>
      </p:sp>
      <p:sp>
        <p:nvSpPr>
          <p:cNvPr id="5" name="矩形 4"/>
          <p:cNvSpPr/>
          <p:nvPr/>
        </p:nvSpPr>
        <p:spPr>
          <a:xfrm>
            <a:off x="395138" y="1101318"/>
            <a:ext cx="3279879" cy="3831818"/>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sym typeface="Arial" panose="020B0604020202020204" pitchFamily="34" charset="0"/>
              </a:rPr>
              <a:t>空气块</a:t>
            </a:r>
            <a:r>
              <a:rPr lang="zh-CN" altLang="en-US" b="1" dirty="0" smtClean="0">
                <a:solidFill>
                  <a:srgbClr val="002060"/>
                </a:solidFill>
                <a:ea typeface="微软雅黑" panose="020B0503020204020204" pitchFamily="34" charset="-122"/>
                <a:sym typeface="Arial" panose="020B0604020202020204" pitchFamily="34" charset="0"/>
              </a:rPr>
              <a:t>直线运动</a:t>
            </a:r>
            <a:r>
              <a:rPr lang="zh-CN" altLang="en-US" dirty="0" smtClean="0">
                <a:ea typeface="微软雅黑" panose="020B0503020204020204" pitchFamily="34" charset="-122"/>
                <a:sym typeface="Arial" panose="020B0604020202020204" pitchFamily="34" charset="0"/>
              </a:rPr>
              <a:t>，在</a:t>
            </a:r>
            <a:r>
              <a:rPr lang="zh-CN" altLang="en-US" b="1" dirty="0" smtClean="0">
                <a:solidFill>
                  <a:srgbClr val="C00000"/>
                </a:solidFill>
                <a:ea typeface="微软雅黑" panose="020B0503020204020204" pitchFamily="34" charset="-122"/>
                <a:sym typeface="Arial" panose="020B0604020202020204" pitchFamily="34" charset="0"/>
              </a:rPr>
              <a:t>水平气压梯度力和水平地转偏向力平衡的作用下</a:t>
            </a:r>
            <a:r>
              <a:rPr lang="zh-CN" altLang="en-US" dirty="0" smtClean="0">
                <a:ea typeface="微软雅黑" panose="020B0503020204020204" pitchFamily="34" charset="-122"/>
                <a:sym typeface="Arial" panose="020B0604020202020204" pitchFamily="34" charset="0"/>
              </a:rPr>
              <a:t>，风沿等压线或等位势线吹，北半球背风而立，高压在右。</a:t>
            </a:r>
            <a:endParaRPr lang="en-US" altLang="zh-CN" dirty="0" smtClean="0">
              <a:ea typeface="微软雅黑" panose="020B0503020204020204" pitchFamily="34" charset="-122"/>
              <a:sym typeface="Arial" panose="020B0604020202020204" pitchFamily="34" charset="0"/>
            </a:endParaRPr>
          </a:p>
          <a:p>
            <a:pPr algn="just">
              <a:lnSpc>
                <a:spcPct val="150000"/>
              </a:lnSpc>
            </a:pPr>
            <a:endParaRPr lang="en-US" altLang="zh-CN" dirty="0">
              <a:ea typeface="微软雅黑" panose="020B0503020204020204" pitchFamily="34" charset="-122"/>
              <a:sym typeface="Arial" panose="020B0604020202020204" pitchFamily="34" charset="0"/>
            </a:endParaRPr>
          </a:p>
          <a:p>
            <a:pPr algn="just">
              <a:lnSpc>
                <a:spcPct val="150000"/>
              </a:lnSpc>
            </a:pP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适用条件：大尺度系统，北半球中高纬</a:t>
            </a:r>
            <a:endParaRPr lang="zh-CN" altLang="en-US" dirty="0"/>
          </a:p>
        </p:txBody>
      </p:sp>
      <p:pic>
        <p:nvPicPr>
          <p:cNvPr id="147458" name="Picture 2" descr="http://image.nmc.cn/product/2016/12/05/WESA/medium/SEVP_NMC_WESA_SFER_EGH_ACWP_L50_P9_20161205000000000.bmp?v=148090046782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75017" y="546344"/>
            <a:ext cx="5219718" cy="4515663"/>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对象 7"/>
          <p:cNvGraphicFramePr>
            <a:graphicFrameLocks/>
          </p:cNvGraphicFramePr>
          <p:nvPr/>
        </p:nvGraphicFramePr>
        <p:xfrm>
          <a:off x="1784350" y="5119688"/>
          <a:ext cx="5575300" cy="998537"/>
        </p:xfrm>
        <a:graphic>
          <a:graphicData uri="http://schemas.openxmlformats.org/presentationml/2006/ole">
            <p:oleObj spid="_x0000_s197633" name="Equation" r:id="rId4" imgW="57912000" imgH="10363200" progId="Equation.DSMT4">
              <p:embed/>
            </p:oleObj>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698681" y="698065"/>
            <a:ext cx="7544525" cy="4893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sz="2000" b="0" dirty="0" smtClean="0">
                <a:ea typeface="微软雅黑" panose="020B0503020204020204" pitchFamily="34" charset="-122"/>
              </a:rPr>
              <a:t>本章的一个最重要的目标：研究</a:t>
            </a:r>
            <a:r>
              <a:rPr lang="zh-CN" altLang="en-US" sz="2000" b="0" dirty="0">
                <a:ea typeface="微软雅黑" panose="020B0503020204020204" pitchFamily="34" charset="-122"/>
              </a:rPr>
              <a:t>简化后的</a:t>
            </a:r>
            <a:r>
              <a:rPr lang="zh-CN" altLang="en-US" sz="2400" dirty="0">
                <a:solidFill>
                  <a:srgbClr val="C00000"/>
                </a:solidFill>
                <a:ea typeface="微软雅黑" panose="020B0503020204020204" pitchFamily="34" charset="-122"/>
              </a:rPr>
              <a:t>大尺度大气运动</a:t>
            </a:r>
            <a:r>
              <a:rPr lang="zh-CN" altLang="en-US" sz="2400" b="0" dirty="0">
                <a:ea typeface="微软雅黑" panose="020B0503020204020204" pitchFamily="34" charset="-122"/>
              </a:rPr>
              <a:t>。</a:t>
            </a:r>
          </a:p>
          <a:p>
            <a:pPr indent="457200" eaLnBrk="1" hangingPunct="1">
              <a:lnSpc>
                <a:spcPct val="150000"/>
              </a:lnSpc>
            </a:pPr>
            <a:r>
              <a:rPr lang="zh-CN" altLang="en-US" sz="2000" b="0" dirty="0" smtClean="0">
                <a:ea typeface="微软雅黑" panose="020B0503020204020204" pitchFamily="34" charset="-122"/>
              </a:rPr>
              <a:t>根据</a:t>
            </a:r>
            <a:r>
              <a:rPr lang="zh-CN" altLang="en-US" sz="2000" b="0" dirty="0">
                <a:ea typeface="微软雅黑" panose="020B0503020204020204" pitchFamily="34" charset="-122"/>
              </a:rPr>
              <a:t>实际观测，中纬度大尺度大气运动具有以下特点</a:t>
            </a:r>
            <a:r>
              <a:rPr lang="zh-CN" altLang="en-US" sz="2000" b="0" dirty="0" smtClean="0">
                <a:ea typeface="微软雅黑" panose="020B0503020204020204" pitchFamily="34" charset="-122"/>
              </a:rPr>
              <a:t>：</a:t>
            </a:r>
            <a:endParaRPr lang="en-US" altLang="zh-CN" sz="2000" b="0" dirty="0" smtClean="0">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准</a:t>
            </a:r>
            <a:r>
              <a:rPr lang="zh-CN" altLang="en-US" sz="2800" b="0" dirty="0">
                <a:solidFill>
                  <a:srgbClr val="002060"/>
                </a:solidFill>
                <a:ea typeface="微软雅黑" panose="020B0503020204020204" pitchFamily="34" charset="-122"/>
              </a:rPr>
              <a:t>定</a:t>
            </a:r>
            <a:r>
              <a:rPr lang="zh-CN" altLang="en-US" sz="2800" b="0" dirty="0" smtClean="0">
                <a:solidFill>
                  <a:srgbClr val="002060"/>
                </a:solidFill>
                <a:ea typeface="微软雅黑" panose="020B0503020204020204" pitchFamily="34" charset="-122"/>
              </a:rPr>
              <a:t>常</a:t>
            </a:r>
            <a:endParaRPr lang="en-US" altLang="zh-CN" sz="2800" b="0" dirty="0" smtClean="0">
              <a:solidFill>
                <a:srgbClr val="002060"/>
              </a:solidFill>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准水平</a:t>
            </a:r>
            <a:endParaRPr lang="en-US" altLang="zh-CN" sz="2800" b="0" dirty="0" smtClean="0">
              <a:solidFill>
                <a:srgbClr val="002060"/>
              </a:solidFill>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准地转平衡</a:t>
            </a:r>
            <a:endParaRPr lang="en-US" altLang="zh-CN" sz="2800" b="0" dirty="0" smtClean="0">
              <a:solidFill>
                <a:srgbClr val="002060"/>
              </a:solidFill>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准</a:t>
            </a:r>
            <a:r>
              <a:rPr lang="zh-CN" altLang="en-US" sz="2800" b="0" dirty="0">
                <a:solidFill>
                  <a:srgbClr val="002060"/>
                </a:solidFill>
                <a:ea typeface="微软雅黑" panose="020B0503020204020204" pitchFamily="34" charset="-122"/>
              </a:rPr>
              <a:t>静</a:t>
            </a:r>
            <a:r>
              <a:rPr lang="zh-CN" altLang="en-US" sz="2800" b="0" dirty="0" smtClean="0">
                <a:solidFill>
                  <a:srgbClr val="002060"/>
                </a:solidFill>
                <a:ea typeface="微软雅黑" panose="020B0503020204020204" pitchFamily="34" charset="-122"/>
              </a:rPr>
              <a:t>力平衡</a:t>
            </a:r>
            <a:endParaRPr lang="en-US" altLang="zh-CN" sz="2800" b="0" dirty="0" smtClean="0">
              <a:solidFill>
                <a:srgbClr val="002060"/>
              </a:solidFill>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准</a:t>
            </a:r>
            <a:r>
              <a:rPr lang="zh-CN" altLang="en-US" sz="2800" b="0" dirty="0">
                <a:solidFill>
                  <a:srgbClr val="002060"/>
                </a:solidFill>
                <a:ea typeface="微软雅黑" panose="020B0503020204020204" pitchFamily="34" charset="-122"/>
              </a:rPr>
              <a:t>水平无</a:t>
            </a:r>
            <a:r>
              <a:rPr lang="zh-CN" altLang="en-US" sz="2800" b="0" dirty="0" smtClean="0">
                <a:solidFill>
                  <a:srgbClr val="002060"/>
                </a:solidFill>
                <a:ea typeface="微软雅黑" panose="020B0503020204020204" pitchFamily="34" charset="-122"/>
              </a:rPr>
              <a:t>辐散</a:t>
            </a:r>
            <a:endParaRPr lang="en-US" altLang="zh-CN" sz="2800" b="0" dirty="0" smtClean="0">
              <a:solidFill>
                <a:srgbClr val="002060"/>
              </a:solidFill>
              <a:ea typeface="微软雅黑" panose="020B0503020204020204" pitchFamily="34" charset="-122"/>
            </a:endParaRPr>
          </a:p>
          <a:p>
            <a:pPr marL="1085850" lvl="1" indent="-342900">
              <a:lnSpc>
                <a:spcPct val="150000"/>
              </a:lnSpc>
              <a:buFont typeface="Wingdings" panose="05000000000000000000" pitchFamily="2" charset="2"/>
              <a:buChar char="ü"/>
            </a:pPr>
            <a:r>
              <a:rPr lang="zh-CN" altLang="en-US" sz="2800" b="0" dirty="0" smtClean="0">
                <a:solidFill>
                  <a:srgbClr val="002060"/>
                </a:solidFill>
                <a:ea typeface="微软雅黑" panose="020B0503020204020204" pitchFamily="34" charset="-122"/>
              </a:rPr>
              <a:t>涡旋运动</a:t>
            </a:r>
            <a:endParaRPr lang="en-US" altLang="zh-CN" sz="2800" b="0" dirty="0" smtClean="0">
              <a:solidFill>
                <a:srgbClr val="002060"/>
              </a:solidFill>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6</a:t>
            </a:fld>
            <a:endParaRPr lang="zh-CN" alt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地转风性质</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60</a:t>
            </a:fld>
            <a:endParaRPr lang="zh-CN" altLang="en-US"/>
          </a:p>
        </p:txBody>
      </p:sp>
      <p:sp>
        <p:nvSpPr>
          <p:cNvPr id="5" name="矩形 4"/>
          <p:cNvSpPr/>
          <p:nvPr/>
        </p:nvSpPr>
        <p:spPr>
          <a:xfrm>
            <a:off x="395138" y="1101318"/>
            <a:ext cx="8291662" cy="4247317"/>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sym typeface="Arial" panose="020B0604020202020204" pitchFamily="34" charset="0"/>
              </a:rPr>
              <a:t>（</a:t>
            </a:r>
            <a:r>
              <a:rPr lang="en-US" altLang="zh-CN" dirty="0" smtClean="0">
                <a:ea typeface="微软雅黑" panose="020B0503020204020204" pitchFamily="34" charset="-122"/>
                <a:sym typeface="Arial" panose="020B0604020202020204" pitchFamily="34" charset="0"/>
              </a:rPr>
              <a:t>1</a:t>
            </a:r>
            <a:r>
              <a:rPr lang="zh-CN" altLang="en-US" dirty="0" smtClean="0">
                <a:ea typeface="微软雅黑" panose="020B0503020204020204" pitchFamily="34" charset="-122"/>
                <a:sym typeface="Arial" panose="020B0604020202020204" pitchFamily="34" charset="0"/>
              </a:rPr>
              <a:t>）地转风不考虑摩擦力、加速度及垂直速度条件下，水平方向上气压梯度力与地转偏向力平衡，是对中纬度自由大气大尺度系统中水平气流的一种近似（有偏差，即</a:t>
            </a:r>
            <a:r>
              <a:rPr lang="zh-CN" altLang="en-US" b="1" dirty="0" smtClean="0">
                <a:solidFill>
                  <a:srgbClr val="C00000"/>
                </a:solidFill>
                <a:ea typeface="微软雅黑" panose="020B0503020204020204" pitchFamily="34" charset="-122"/>
                <a:sym typeface="Arial" panose="020B0604020202020204" pitchFamily="34" charset="0"/>
              </a:rPr>
              <a:t>地转偏差</a:t>
            </a:r>
            <a:r>
              <a:rPr lang="zh-CN" altLang="en-US" dirty="0" smtClean="0">
                <a:ea typeface="微软雅黑" panose="020B0503020204020204" pitchFamily="34" charset="-122"/>
                <a:sym typeface="Arial" panose="020B0604020202020204" pitchFamily="34" charset="0"/>
              </a:rPr>
              <a:t>）</a:t>
            </a: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a:t>
            </a:r>
            <a:r>
              <a:rPr lang="en-US" altLang="zh-CN" dirty="0" smtClean="0">
                <a:ea typeface="微软雅黑" panose="020B0503020204020204" pitchFamily="34" charset="-122"/>
                <a:sym typeface="Arial" panose="020B0604020202020204" pitchFamily="34" charset="0"/>
              </a:rPr>
              <a:t>2</a:t>
            </a:r>
            <a:r>
              <a:rPr lang="zh-CN" altLang="en-US" dirty="0" smtClean="0">
                <a:ea typeface="微软雅黑" panose="020B0503020204020204" pitchFamily="34" charset="-122"/>
                <a:sym typeface="Arial" panose="020B0604020202020204" pitchFamily="34" charset="0"/>
              </a:rPr>
              <a:t>）地转风的大小与水平气压梯度力成正比，即与水平气压梯度大小成正比。</a:t>
            </a:r>
            <a:r>
              <a:rPr lang="en-US" altLang="zh-CN" dirty="0" smtClean="0">
                <a:ea typeface="微软雅黑" panose="020B0503020204020204" pitchFamily="34" charset="-122"/>
                <a:sym typeface="Arial" panose="020B0604020202020204" pitchFamily="34" charset="0"/>
              </a:rPr>
              <a:t>p</a:t>
            </a:r>
            <a:r>
              <a:rPr lang="zh-CN" altLang="en-US" dirty="0" smtClean="0">
                <a:ea typeface="微软雅黑" panose="020B0503020204020204" pitchFamily="34" charset="-122"/>
                <a:sym typeface="Arial" panose="020B0604020202020204" pitchFamily="34" charset="0"/>
              </a:rPr>
              <a:t>坐标系地转风不显含密度项，优势明显。</a:t>
            </a: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a:t>
            </a:r>
            <a:r>
              <a:rPr lang="en-US" altLang="zh-CN" dirty="0" smtClean="0">
                <a:ea typeface="微软雅黑" panose="020B0503020204020204" pitchFamily="34" charset="-122"/>
                <a:sym typeface="Arial" panose="020B0604020202020204" pitchFamily="34" charset="0"/>
              </a:rPr>
              <a:t>3</a:t>
            </a:r>
            <a:r>
              <a:rPr lang="zh-CN" altLang="en-US" dirty="0" smtClean="0">
                <a:ea typeface="微软雅黑" panose="020B0503020204020204" pitchFamily="34" charset="-122"/>
                <a:sym typeface="Arial" panose="020B0604020202020204" pitchFamily="34" charset="0"/>
              </a:rPr>
              <a:t>）地转风的大小与科氏参数</a:t>
            </a:r>
            <a:r>
              <a:rPr lang="en-US" altLang="zh-CN" dirty="0" smtClean="0">
                <a:ea typeface="微软雅黑" panose="020B0503020204020204" pitchFamily="34" charset="-122"/>
                <a:sym typeface="Arial" panose="020B0604020202020204" pitchFamily="34" charset="0"/>
              </a:rPr>
              <a:t>f</a:t>
            </a:r>
            <a:r>
              <a:rPr lang="zh-CN" altLang="en-US" dirty="0" smtClean="0">
                <a:ea typeface="微软雅黑" panose="020B0503020204020204" pitchFamily="34" charset="-122"/>
                <a:sym typeface="Arial" panose="020B0604020202020204" pitchFamily="34" charset="0"/>
              </a:rPr>
              <a:t>的大小成反比，即与纬度高低成反比。低纬度不能用地转风近似。同样的水平气压梯度力，纬度愈高地转风速愈小。</a:t>
            </a: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a:t>
            </a:r>
            <a:r>
              <a:rPr lang="en-US" altLang="zh-CN" dirty="0" smtClean="0">
                <a:ea typeface="微软雅黑" panose="020B0503020204020204" pitchFamily="34" charset="-122"/>
                <a:sym typeface="Arial" panose="020B0604020202020204" pitchFamily="34" charset="0"/>
              </a:rPr>
              <a:t>4</a:t>
            </a:r>
            <a:r>
              <a:rPr lang="zh-CN" altLang="en-US" dirty="0" smtClean="0">
                <a:ea typeface="微软雅黑" panose="020B0503020204020204" pitchFamily="34" charset="-122"/>
                <a:sym typeface="Arial" panose="020B0604020202020204" pitchFamily="34" charset="0"/>
              </a:rPr>
              <a:t>）地转风的水平散度为零</a:t>
            </a: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a:t>
            </a:r>
            <a:r>
              <a:rPr lang="en-US" altLang="zh-CN" dirty="0" smtClean="0">
                <a:ea typeface="微软雅黑" panose="020B0503020204020204" pitchFamily="34" charset="-122"/>
                <a:sym typeface="Arial" panose="020B0604020202020204" pitchFamily="34" charset="0"/>
              </a:rPr>
              <a:t>5</a:t>
            </a:r>
            <a:r>
              <a:rPr lang="zh-CN" altLang="en-US" dirty="0" smtClean="0">
                <a:ea typeface="微软雅黑" panose="020B0503020204020204" pitchFamily="34" charset="-122"/>
                <a:sym typeface="Arial" panose="020B0604020202020204" pitchFamily="34" charset="0"/>
              </a:rPr>
              <a:t>）地转风方向与等压（高）线相平行，在北半球，背风而立高压在右，低压在左；南半球相反。</a:t>
            </a:r>
            <a:endParaRPr lang="en-US" altLang="zh-CN" dirty="0" smtClean="0">
              <a:ea typeface="微软雅黑" panose="020B0503020204020204" pitchFamily="34" charset="-122"/>
              <a:sym typeface="Arial" panose="020B0604020202020204" pitchFamily="34" charset="0"/>
            </a:endParaRPr>
          </a:p>
        </p:txBody>
      </p:sp>
      <p:graphicFrame>
        <p:nvGraphicFramePr>
          <p:cNvPr id="4" name="对象 3"/>
          <p:cNvGraphicFramePr>
            <a:graphicFrameLocks/>
          </p:cNvGraphicFramePr>
          <p:nvPr/>
        </p:nvGraphicFramePr>
        <p:xfrm>
          <a:off x="1906270" y="5348635"/>
          <a:ext cx="5573713" cy="998537"/>
        </p:xfrm>
        <a:graphic>
          <a:graphicData uri="http://schemas.openxmlformats.org/presentationml/2006/ole">
            <p:oleObj spid="_x0000_s198657" name="Equation" r:id="rId3" imgW="5573216" imgH="998316" progId="Equation.DSMT4">
              <p:embed/>
            </p:oleObj>
          </a:graphicData>
        </a:graphic>
      </p:graphicFrame>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自由大气中地转偏差</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61</a:t>
            </a:fld>
            <a:endParaRPr lang="zh-CN" altLang="en-US"/>
          </a:p>
        </p:txBody>
      </p:sp>
      <p:graphicFrame>
        <p:nvGraphicFramePr>
          <p:cNvPr id="4" name="对象 3"/>
          <p:cNvGraphicFramePr>
            <a:graphicFrameLocks/>
          </p:cNvGraphicFramePr>
          <p:nvPr/>
        </p:nvGraphicFramePr>
        <p:xfrm>
          <a:off x="2530021" y="2785408"/>
          <a:ext cx="4177167" cy="748344"/>
        </p:xfrm>
        <a:graphic>
          <a:graphicData uri="http://schemas.openxmlformats.org/presentationml/2006/ole">
            <p:oleObj spid="_x0000_s199684" name="Equation" r:id="rId3" imgW="5573216" imgH="998316" progId="Equation.DSMT4">
              <p:embed/>
            </p:oleObj>
          </a:graphicData>
        </a:graphic>
      </p:graphicFrame>
      <p:graphicFrame>
        <p:nvGraphicFramePr>
          <p:cNvPr id="12" name="对象 11"/>
          <p:cNvGraphicFramePr>
            <a:graphicFrameLocks/>
          </p:cNvGraphicFramePr>
          <p:nvPr/>
        </p:nvGraphicFramePr>
        <p:xfrm>
          <a:off x="1908175" y="1634674"/>
          <a:ext cx="4799013" cy="847725"/>
        </p:xfrm>
        <a:graphic>
          <a:graphicData uri="http://schemas.openxmlformats.org/presentationml/2006/ole">
            <p:oleObj spid="_x0000_s199683" name="Equation" r:id="rId4" imgW="75895200" imgH="13411200" progId="Equation.DSMT4">
              <p:embed/>
            </p:oleObj>
          </a:graphicData>
        </a:graphic>
      </p:graphicFrame>
      <p:graphicFrame>
        <p:nvGraphicFramePr>
          <p:cNvPr id="13" name="对象 12"/>
          <p:cNvGraphicFramePr>
            <a:graphicFrameLocks/>
          </p:cNvGraphicFramePr>
          <p:nvPr/>
        </p:nvGraphicFramePr>
        <p:xfrm>
          <a:off x="966106" y="3836762"/>
          <a:ext cx="7277100" cy="830263"/>
        </p:xfrm>
        <a:graphic>
          <a:graphicData uri="http://schemas.openxmlformats.org/presentationml/2006/ole">
            <p:oleObj spid="_x0000_s199682" name="Equation" r:id="rId5" imgW="93573600" imgH="10668000" progId="Equation.DSMT4">
              <p:embed/>
            </p:oleObj>
          </a:graphicData>
        </a:graphic>
      </p:graphicFrame>
      <p:sp>
        <p:nvSpPr>
          <p:cNvPr id="14" name="矩形 13"/>
          <p:cNvSpPr/>
          <p:nvPr/>
        </p:nvSpPr>
        <p:spPr>
          <a:xfrm>
            <a:off x="863017" y="1126843"/>
            <a:ext cx="2380780" cy="507831"/>
          </a:xfrm>
          <a:prstGeom prst="rect">
            <a:avLst/>
          </a:prstGeom>
        </p:spPr>
        <p:txBody>
          <a:bodyPr wrap="none">
            <a:spAutoFit/>
          </a:bodyPr>
          <a:lstStyle/>
          <a:p>
            <a:pPr algn="just">
              <a:lnSpc>
                <a:spcPct val="150000"/>
              </a:lnSpc>
            </a:pPr>
            <a:r>
              <a:rPr lang="en-US" altLang="zh-CN" dirty="0" smtClean="0">
                <a:ea typeface="微软雅黑" panose="020B0503020204020204" pitchFamily="34" charset="-122"/>
                <a:sym typeface="Arial" panose="020B0604020202020204" pitchFamily="34" charset="0"/>
              </a:rPr>
              <a:t>P</a:t>
            </a:r>
            <a:r>
              <a:rPr lang="zh-CN" altLang="en-US" dirty="0" smtClean="0">
                <a:ea typeface="微软雅黑" panose="020B0503020204020204" pitchFamily="34" charset="-122"/>
                <a:sym typeface="Arial" panose="020B0604020202020204" pitchFamily="34" charset="0"/>
              </a:rPr>
              <a:t>坐标系水平运动方程</a:t>
            </a:r>
            <a:endParaRPr lang="zh-CN" altLang="en-US" dirty="0"/>
          </a:p>
        </p:txBody>
      </p:sp>
      <p:sp>
        <p:nvSpPr>
          <p:cNvPr id="15" name="矩形 14"/>
          <p:cNvSpPr/>
          <p:nvPr/>
        </p:nvSpPr>
        <p:spPr>
          <a:xfrm>
            <a:off x="863017" y="5090291"/>
            <a:ext cx="2645276" cy="507831"/>
          </a:xfrm>
          <a:prstGeom prst="rect">
            <a:avLst/>
          </a:prstGeom>
        </p:spPr>
        <p:txBody>
          <a:bodyPr wrap="none">
            <a:spAutoFit/>
          </a:bodyPr>
          <a:lstStyle/>
          <a:p>
            <a:pPr algn="just">
              <a:lnSpc>
                <a:spcPct val="150000"/>
              </a:lnSpc>
            </a:pPr>
            <a:r>
              <a:rPr lang="en-US" altLang="zh-CN" dirty="0" smtClean="0">
                <a:ea typeface="微软雅黑" panose="020B0503020204020204" pitchFamily="34" charset="-122"/>
                <a:sym typeface="Arial" panose="020B0604020202020204" pitchFamily="34" charset="0"/>
              </a:rPr>
              <a:t>P</a:t>
            </a:r>
            <a:r>
              <a:rPr lang="zh-CN" altLang="en-US" dirty="0" smtClean="0">
                <a:ea typeface="微软雅黑" panose="020B0503020204020204" pitchFamily="34" charset="-122"/>
                <a:sym typeface="Arial" panose="020B0604020202020204" pitchFamily="34" charset="0"/>
              </a:rPr>
              <a:t>坐标系地转偏差矢量式</a:t>
            </a:r>
            <a:endParaRPr lang="zh-CN" altLang="en-US" dirty="0"/>
          </a:p>
        </p:txBody>
      </p:sp>
      <p:graphicFrame>
        <p:nvGraphicFramePr>
          <p:cNvPr id="16" name="对象 15"/>
          <p:cNvGraphicFramePr>
            <a:graphicFrameLocks/>
          </p:cNvGraphicFramePr>
          <p:nvPr/>
        </p:nvGraphicFramePr>
        <p:xfrm>
          <a:off x="3433762" y="5522885"/>
          <a:ext cx="2276475" cy="830262"/>
        </p:xfrm>
        <a:graphic>
          <a:graphicData uri="http://schemas.openxmlformats.org/presentationml/2006/ole">
            <p:oleObj spid="_x0000_s199681" name="Equation" r:id="rId6" imgW="29260800" imgH="10668000" progId="Equation.DSMT4">
              <p:embed/>
            </p:oleObj>
          </a:graphicData>
        </a:graphic>
      </p:graphicFrame>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54585" y="356897"/>
            <a:ext cx="7888524" cy="5493812"/>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sym typeface="Arial" panose="020B0604020202020204" pitchFamily="34" charset="0"/>
              </a:rPr>
              <a:t>地转运动</a:t>
            </a:r>
            <a:endParaRPr lang="en-US" altLang="zh-CN" dirty="0" smtClean="0">
              <a:ea typeface="微软雅黑" panose="020B0503020204020204" pitchFamily="34" charset="-122"/>
              <a:sym typeface="Arial" panose="020B0604020202020204" pitchFamily="34" charset="0"/>
            </a:endParaRPr>
          </a:p>
          <a:p>
            <a:pPr algn="just">
              <a:lnSpc>
                <a:spcPct val="150000"/>
              </a:lnSpc>
            </a:pPr>
            <a:endParaRPr lang="en-US" altLang="zh-CN" dirty="0">
              <a:ea typeface="微软雅黑" panose="020B0503020204020204" pitchFamily="34" charset="-122"/>
              <a:sym typeface="Arial" panose="020B0604020202020204" pitchFamily="34" charset="0"/>
            </a:endParaRPr>
          </a:p>
          <a:p>
            <a:pPr algn="just">
              <a:lnSpc>
                <a:spcPct val="150000"/>
              </a:lnSpc>
            </a:pP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天气系统不变</a:t>
            </a:r>
            <a:endParaRPr lang="en-US" altLang="zh-CN" dirty="0" smtClean="0">
              <a:ea typeface="微软雅黑" panose="020B0503020204020204" pitchFamily="34" charset="-122"/>
              <a:sym typeface="Arial" panose="020B0604020202020204" pitchFamily="34" charset="0"/>
            </a:endParaRPr>
          </a:p>
          <a:p>
            <a:pPr algn="just">
              <a:lnSpc>
                <a:spcPct val="150000"/>
              </a:lnSpc>
            </a:pPr>
            <a:endParaRPr lang="en-US" altLang="zh-CN" dirty="0" smtClean="0">
              <a:ea typeface="微软雅黑" panose="020B0503020204020204" pitchFamily="34" charset="-122"/>
              <a:sym typeface="Arial" panose="020B0604020202020204" pitchFamily="34" charset="0"/>
            </a:endParaRPr>
          </a:p>
          <a:p>
            <a:pPr algn="just">
              <a:lnSpc>
                <a:spcPct val="150000"/>
              </a:lnSpc>
            </a:pP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地</a:t>
            </a:r>
            <a:r>
              <a:rPr lang="zh-CN" altLang="en-US" dirty="0">
                <a:ea typeface="微软雅黑" panose="020B0503020204020204" pitchFamily="34" charset="-122"/>
                <a:sym typeface="Arial" panose="020B0604020202020204" pitchFamily="34" charset="0"/>
              </a:rPr>
              <a:t>转</a:t>
            </a:r>
            <a:r>
              <a:rPr lang="zh-CN" altLang="en-US" dirty="0" smtClean="0">
                <a:ea typeface="微软雅黑" panose="020B0503020204020204" pitchFamily="34" charset="-122"/>
                <a:sym typeface="Arial" panose="020B0604020202020204" pitchFamily="34" charset="0"/>
              </a:rPr>
              <a:t>偏差使得空气微团穿越等压线引起质量的重新分布，造成风压场的变化，是天气系统演变的一个动力因子。地转偏差引起的辐散和辐合也对垂直运动有重要意义。</a:t>
            </a:r>
            <a:endParaRPr lang="en-US" altLang="zh-CN" dirty="0" smtClean="0">
              <a:ea typeface="微软雅黑" panose="020B0503020204020204" pitchFamily="34" charset="-122"/>
              <a:sym typeface="Arial" panose="020B0604020202020204" pitchFamily="34" charset="0"/>
            </a:endParaRPr>
          </a:p>
          <a:p>
            <a:pPr algn="just">
              <a:lnSpc>
                <a:spcPct val="150000"/>
              </a:lnSpc>
            </a:pPr>
            <a:endParaRPr lang="en-US" altLang="zh-CN" dirty="0">
              <a:ea typeface="微软雅黑" panose="020B0503020204020204" pitchFamily="34" charset="-122"/>
              <a:sym typeface="Arial" panose="020B0604020202020204" pitchFamily="34" charset="0"/>
            </a:endParaRPr>
          </a:p>
          <a:p>
            <a:pPr algn="just">
              <a:lnSpc>
                <a:spcPct val="150000"/>
              </a:lnSpc>
            </a:pP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dirty="0" smtClean="0">
                <a:ea typeface="微软雅黑" panose="020B0503020204020204" pitchFamily="34" charset="-122"/>
                <a:sym typeface="Arial" panose="020B0604020202020204" pitchFamily="34" charset="0"/>
              </a:rPr>
              <a:t>地转偏差的辐散或辐合实际是水平风的</a:t>
            </a:r>
            <a:r>
              <a:rPr lang="zh-CN" altLang="en-US" dirty="0">
                <a:ea typeface="微软雅黑" panose="020B0503020204020204" pitchFamily="34" charset="-122"/>
                <a:sym typeface="Arial" panose="020B0604020202020204" pitchFamily="34" charset="0"/>
              </a:rPr>
              <a:t>辐散或辐合</a:t>
            </a:r>
            <a:endParaRPr lang="en-US" altLang="zh-CN" dirty="0" smtClean="0">
              <a:ea typeface="微软雅黑" panose="020B0503020204020204" pitchFamily="34" charset="-122"/>
              <a:sym typeface="Arial" panose="020B0604020202020204" pitchFamily="34" charset="0"/>
            </a:endParaRPr>
          </a:p>
          <a:p>
            <a:pPr algn="just">
              <a:lnSpc>
                <a:spcPct val="150000"/>
              </a:lnSpc>
            </a:pPr>
            <a:r>
              <a:rPr lang="zh-CN" altLang="en-US" b="1" dirty="0" smtClean="0">
                <a:solidFill>
                  <a:srgbClr val="C00000"/>
                </a:solidFill>
                <a:ea typeface="微软雅黑" panose="020B0503020204020204" pitchFamily="34" charset="-122"/>
                <a:sym typeface="Arial" panose="020B0604020202020204" pitchFamily="34" charset="0"/>
              </a:rPr>
              <a:t>准地转理论被广泛应用于大尺度大气运动</a:t>
            </a:r>
            <a:endParaRPr lang="zh-CN" altLang="en-US" b="1" dirty="0">
              <a:solidFill>
                <a:srgbClr val="C00000"/>
              </a:solidFill>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62</a:t>
            </a:fld>
            <a:endParaRPr lang="zh-CN" altLang="en-US"/>
          </a:p>
        </p:txBody>
      </p:sp>
      <p:graphicFrame>
        <p:nvGraphicFramePr>
          <p:cNvPr id="5" name="对象 4"/>
          <p:cNvGraphicFramePr>
            <a:graphicFrameLocks/>
          </p:cNvGraphicFramePr>
          <p:nvPr/>
        </p:nvGraphicFramePr>
        <p:xfrm>
          <a:off x="3284904" y="897942"/>
          <a:ext cx="2466975" cy="830262"/>
        </p:xfrm>
        <a:graphic>
          <a:graphicData uri="http://schemas.openxmlformats.org/presentationml/2006/ole">
            <p:oleObj spid="_x0000_s200707" name="Equation" r:id="rId3" imgW="31699200" imgH="10668000" progId="Equation.DSMT4">
              <p:embed/>
            </p:oleObj>
          </a:graphicData>
        </a:graphic>
      </p:graphicFrame>
      <p:graphicFrame>
        <p:nvGraphicFramePr>
          <p:cNvPr id="6" name="对象 5"/>
          <p:cNvGraphicFramePr>
            <a:graphicFrameLocks/>
          </p:cNvGraphicFramePr>
          <p:nvPr/>
        </p:nvGraphicFramePr>
        <p:xfrm>
          <a:off x="3284903" y="2071566"/>
          <a:ext cx="2466975" cy="830262"/>
        </p:xfrm>
        <a:graphic>
          <a:graphicData uri="http://schemas.openxmlformats.org/presentationml/2006/ole">
            <p:oleObj spid="_x0000_s200706" name="Equation" r:id="rId4" imgW="31699200" imgH="10668000" progId="Equation.DSMT4">
              <p:embed/>
            </p:oleObj>
          </a:graphicData>
        </a:graphic>
      </p:graphicFrame>
      <p:graphicFrame>
        <p:nvGraphicFramePr>
          <p:cNvPr id="9" name="对象 8"/>
          <p:cNvGraphicFramePr>
            <a:graphicFrameLocks/>
          </p:cNvGraphicFramePr>
          <p:nvPr/>
        </p:nvGraphicFramePr>
        <p:xfrm>
          <a:off x="1506902" y="4310967"/>
          <a:ext cx="6022975" cy="546100"/>
        </p:xfrm>
        <a:graphic>
          <a:graphicData uri="http://schemas.openxmlformats.org/presentationml/2006/ole">
            <p:oleObj spid="_x0000_s200705" name="Equation" r:id="rId5" imgW="77419200" imgH="7010400" progId="Equation.DSMT4">
              <p:embed/>
            </p:oleObj>
          </a:graphicData>
        </a:graphic>
      </p:graphicFrame>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861"/>
          <a:stretch>
            <a:fillRect/>
          </a:stretch>
        </p:blipFill>
        <p:spPr bwMode="auto">
          <a:xfrm>
            <a:off x="457200" y="1079863"/>
            <a:ext cx="8353425" cy="54766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标题 2"/>
          <p:cNvSpPr>
            <a:spLocks noGrp="1"/>
          </p:cNvSpPr>
          <p:nvPr>
            <p:ph type="title"/>
          </p:nvPr>
        </p:nvSpPr>
        <p:spPr/>
        <p:txBody>
          <a:bodyPr/>
          <a:lstStyle/>
          <a:p>
            <a:r>
              <a:rPr lang="zh-CN" altLang="en-US" dirty="0" smtClean="0"/>
              <a:t>地转偏差的作用</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63</a:t>
            </a:fld>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梯度风</a:t>
            </a:r>
            <a:endParaRPr lang="zh-CN" altLang="en-US"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64</a:t>
            </a:fld>
            <a:endParaRPr lang="zh-CN" altLang="en-US" dirty="0"/>
          </a:p>
        </p:txBody>
      </p:sp>
      <p:pic>
        <p:nvPicPr>
          <p:cNvPr id="4" name="图片 3"/>
          <p:cNvPicPr>
            <a:picLocks noChangeAspect="1"/>
          </p:cNvPicPr>
          <p:nvPr/>
        </p:nvPicPr>
        <p:blipFill>
          <a:blip r:embed="rId3"/>
          <a:stretch>
            <a:fillRect/>
          </a:stretch>
        </p:blipFill>
        <p:spPr>
          <a:xfrm>
            <a:off x="1934695" y="2528383"/>
            <a:ext cx="5694364" cy="4232081"/>
          </a:xfrm>
          <a:prstGeom prst="rect">
            <a:avLst/>
          </a:prstGeom>
        </p:spPr>
      </p:pic>
      <p:sp>
        <p:nvSpPr>
          <p:cNvPr id="5" name="矩形 4"/>
          <p:cNvSpPr/>
          <p:nvPr/>
        </p:nvSpPr>
        <p:spPr>
          <a:xfrm>
            <a:off x="583995" y="1189555"/>
            <a:ext cx="4572000" cy="1338828"/>
          </a:xfrm>
          <a:prstGeom prst="rect">
            <a:avLst/>
          </a:prstGeom>
        </p:spPr>
        <p:txBody>
          <a:bodyPr>
            <a:spAutoFit/>
          </a:bodyPr>
          <a:lstStyle/>
          <a:p>
            <a:pPr algn="just">
              <a:lnSpc>
                <a:spcPct val="150000"/>
              </a:lnSpc>
            </a:pPr>
            <a:r>
              <a:rPr lang="zh-CN" altLang="en-US" dirty="0">
                <a:ea typeface="微软雅黑" panose="020B0503020204020204" pitchFamily="34" charset="-122"/>
                <a:sym typeface="Arial" panose="020B0604020202020204" pitchFamily="34" charset="0"/>
              </a:rPr>
              <a:t>中纬度中尺度大气运动方程的零级近似</a:t>
            </a:r>
            <a:endParaRPr lang="zh-CN" altLang="en-US" dirty="0"/>
          </a:p>
          <a:p>
            <a:pPr algn="just">
              <a:lnSpc>
                <a:spcPct val="150000"/>
              </a:lnSpc>
            </a:pPr>
            <a:r>
              <a:rPr lang="zh-CN" altLang="en-US" dirty="0" smtClean="0">
                <a:ea typeface="微软雅黑" panose="020B0503020204020204" pitchFamily="34" charset="-122"/>
              </a:rPr>
              <a:t>三</a:t>
            </a:r>
            <a:r>
              <a:rPr lang="zh-CN" altLang="en-US" dirty="0">
                <a:ea typeface="微软雅黑" panose="020B0503020204020204" pitchFamily="34" charset="-122"/>
              </a:rPr>
              <a:t>力平衡：水平惯性力</a:t>
            </a:r>
            <a:r>
              <a:rPr lang="en-US" altLang="zh-CN" dirty="0">
                <a:ea typeface="微软雅黑" panose="020B0503020204020204" pitchFamily="34" charset="-122"/>
              </a:rPr>
              <a:t>+</a:t>
            </a:r>
            <a:r>
              <a:rPr lang="zh-CN" altLang="en-US" dirty="0">
                <a:ea typeface="微软雅黑" panose="020B0503020204020204" pitchFamily="34" charset="-122"/>
              </a:rPr>
              <a:t>水平科氏力</a:t>
            </a:r>
            <a:r>
              <a:rPr lang="en-US" altLang="zh-CN" dirty="0">
                <a:ea typeface="微软雅黑" panose="020B0503020204020204" pitchFamily="34" charset="-122"/>
              </a:rPr>
              <a:t>=</a:t>
            </a:r>
            <a:r>
              <a:rPr lang="zh-CN" altLang="en-US" dirty="0">
                <a:ea typeface="微软雅黑" panose="020B0503020204020204" pitchFamily="34" charset="-122"/>
              </a:rPr>
              <a:t>水平气压梯度力，水平运动为</a:t>
            </a:r>
            <a:r>
              <a:rPr lang="zh-CN" altLang="en-US" b="1" dirty="0" smtClean="0">
                <a:solidFill>
                  <a:srgbClr val="C00000"/>
                </a:solidFill>
                <a:ea typeface="微软雅黑" panose="020B0503020204020204" pitchFamily="34" charset="-122"/>
              </a:rPr>
              <a:t>梯度风</a:t>
            </a:r>
            <a:endParaRPr lang="zh-CN" altLang="en-US" b="1" dirty="0">
              <a:solidFill>
                <a:srgbClr val="C00000"/>
              </a:solidFill>
            </a:endParaRPr>
          </a:p>
        </p:txBody>
      </p:sp>
      <p:graphicFrame>
        <p:nvGraphicFramePr>
          <p:cNvPr id="6" name="对象 5"/>
          <p:cNvGraphicFramePr>
            <a:graphicFrameLocks/>
          </p:cNvGraphicFramePr>
          <p:nvPr/>
        </p:nvGraphicFramePr>
        <p:xfrm>
          <a:off x="5646584" y="945132"/>
          <a:ext cx="3173413" cy="1411287"/>
        </p:xfrm>
        <a:graphic>
          <a:graphicData uri="http://schemas.openxmlformats.org/presentationml/2006/ole">
            <p:oleObj spid="_x0000_s201729" name="Equation" r:id="rId4" imgW="49377600" imgH="219456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旋衡风</a:t>
            </a:r>
            <a:endParaRPr lang="zh-CN" altLang="en-US"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65</a:t>
            </a:fld>
            <a:endParaRPr lang="zh-CN" altLang="en-US" dirty="0"/>
          </a:p>
        </p:txBody>
      </p:sp>
      <p:sp>
        <p:nvSpPr>
          <p:cNvPr id="5" name="矩形 4"/>
          <p:cNvSpPr/>
          <p:nvPr/>
        </p:nvSpPr>
        <p:spPr>
          <a:xfrm>
            <a:off x="457200" y="1208397"/>
            <a:ext cx="4572000" cy="1338828"/>
          </a:xfrm>
          <a:prstGeom prst="rect">
            <a:avLst/>
          </a:prstGeom>
        </p:spPr>
        <p:txBody>
          <a:bodyPr>
            <a:spAutoFit/>
          </a:bodyPr>
          <a:lstStyle/>
          <a:p>
            <a:pPr algn="just">
              <a:lnSpc>
                <a:spcPct val="150000"/>
              </a:lnSpc>
            </a:pPr>
            <a:r>
              <a:rPr lang="zh-CN" altLang="en-US" dirty="0" smtClean="0">
                <a:ea typeface="微软雅黑" panose="020B0503020204020204" pitchFamily="34" charset="-122"/>
                <a:sym typeface="Arial" panose="020B0604020202020204" pitchFamily="34" charset="0"/>
              </a:rPr>
              <a:t>中纬度小尺度</a:t>
            </a:r>
            <a:r>
              <a:rPr lang="zh-CN" altLang="en-US" dirty="0">
                <a:ea typeface="微软雅黑" panose="020B0503020204020204" pitchFamily="34" charset="-122"/>
                <a:sym typeface="Arial" panose="020B0604020202020204" pitchFamily="34" charset="0"/>
              </a:rPr>
              <a:t>大气运动方程的零级近似</a:t>
            </a:r>
            <a:endParaRPr lang="zh-CN" altLang="en-US" dirty="0"/>
          </a:p>
          <a:p>
            <a:pPr algn="just">
              <a:lnSpc>
                <a:spcPct val="150000"/>
              </a:lnSpc>
            </a:pPr>
            <a:r>
              <a:rPr lang="zh-CN" altLang="en-US" dirty="0" smtClean="0">
                <a:ea typeface="微软雅黑" panose="020B0503020204020204" pitchFamily="34" charset="-122"/>
              </a:rPr>
              <a:t>惯性离心力</a:t>
            </a:r>
            <a:r>
              <a:rPr lang="en-US" altLang="zh-CN" dirty="0">
                <a:ea typeface="微软雅黑" panose="020B0503020204020204" pitchFamily="34" charset="-122"/>
              </a:rPr>
              <a:t>=</a:t>
            </a:r>
            <a:r>
              <a:rPr lang="zh-CN" altLang="en-US" dirty="0">
                <a:ea typeface="微软雅黑" panose="020B0503020204020204" pitchFamily="34" charset="-122"/>
              </a:rPr>
              <a:t>水平气压梯度力，即为</a:t>
            </a:r>
            <a:r>
              <a:rPr lang="zh-CN" altLang="en-US" b="1" dirty="0" smtClean="0">
                <a:solidFill>
                  <a:srgbClr val="C00000"/>
                </a:solidFill>
                <a:ea typeface="微软雅黑" panose="020B0503020204020204" pitchFamily="34" charset="-122"/>
              </a:rPr>
              <a:t>旋衡风</a:t>
            </a:r>
            <a:endParaRPr lang="en-US" altLang="zh-CN" b="1" dirty="0" smtClean="0">
              <a:solidFill>
                <a:srgbClr val="C00000"/>
              </a:solidFill>
              <a:ea typeface="微软雅黑" panose="020B0503020204020204" pitchFamily="34" charset="-122"/>
            </a:endParaRPr>
          </a:p>
          <a:p>
            <a:pPr algn="just">
              <a:lnSpc>
                <a:spcPct val="150000"/>
              </a:lnSpc>
            </a:pPr>
            <a:r>
              <a:rPr lang="zh-CN" altLang="en-US" dirty="0" smtClean="0">
                <a:ea typeface="微软雅黑" panose="020B0503020204020204" pitchFamily="34" charset="-122"/>
              </a:rPr>
              <a:t>曲率中心为低压</a:t>
            </a:r>
            <a:endParaRPr lang="zh-CN" altLang="en-US" dirty="0"/>
          </a:p>
        </p:txBody>
      </p:sp>
      <p:graphicFrame>
        <p:nvGraphicFramePr>
          <p:cNvPr id="6" name="对象 5"/>
          <p:cNvGraphicFramePr>
            <a:graphicFrameLocks/>
          </p:cNvGraphicFramePr>
          <p:nvPr/>
        </p:nvGraphicFramePr>
        <p:xfrm>
          <a:off x="5810060" y="1015748"/>
          <a:ext cx="2625725" cy="1411287"/>
        </p:xfrm>
        <a:graphic>
          <a:graphicData uri="http://schemas.openxmlformats.org/presentationml/2006/ole">
            <p:oleObj spid="_x0000_s203777" name="Equation" r:id="rId3" imgW="40843200" imgH="21945600" progId="Equation.DSMT4">
              <p:embed/>
            </p:oleObj>
          </a:graphicData>
        </a:graphic>
      </p:graphicFrame>
      <p:pic>
        <p:nvPicPr>
          <p:cNvPr id="7" name="图片 6"/>
          <p:cNvPicPr>
            <a:picLocks noChangeAspect="1"/>
          </p:cNvPicPr>
          <p:nvPr/>
        </p:nvPicPr>
        <p:blipFill>
          <a:blip r:embed="rId4"/>
          <a:stretch>
            <a:fillRect/>
          </a:stretch>
        </p:blipFill>
        <p:spPr>
          <a:xfrm>
            <a:off x="1268522" y="2667414"/>
            <a:ext cx="6533804" cy="354609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热成风</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66</a:t>
            </a:fld>
            <a:endParaRPr lang="zh-CN" altLang="en-US"/>
          </a:p>
        </p:txBody>
      </p:sp>
      <p:sp>
        <p:nvSpPr>
          <p:cNvPr id="5" name="矩形 4"/>
          <p:cNvSpPr/>
          <p:nvPr/>
        </p:nvSpPr>
        <p:spPr>
          <a:xfrm>
            <a:off x="575286" y="1477332"/>
            <a:ext cx="6774747" cy="879087"/>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rPr>
              <a:t>地转风随高度的变化定义为</a:t>
            </a:r>
            <a:r>
              <a:rPr lang="zh-CN" altLang="en-US" b="1" dirty="0" smtClean="0">
                <a:solidFill>
                  <a:srgbClr val="C00000"/>
                </a:solidFill>
                <a:ea typeface="微软雅黑" panose="020B0503020204020204" pitchFamily="34" charset="-122"/>
              </a:rPr>
              <a:t>热成风</a:t>
            </a:r>
            <a:r>
              <a:rPr lang="zh-CN" altLang="en-US" dirty="0" smtClean="0">
                <a:ea typeface="微软雅黑" panose="020B0503020204020204" pitchFamily="34" charset="-122"/>
              </a:rPr>
              <a:t>，是由热力作用引起的。</a:t>
            </a:r>
            <a:endParaRPr lang="en-US" altLang="zh-CN" dirty="0" smtClean="0">
              <a:ea typeface="微软雅黑" panose="020B0503020204020204" pitchFamily="34" charset="-122"/>
            </a:endParaRPr>
          </a:p>
          <a:p>
            <a:pPr algn="just">
              <a:lnSpc>
                <a:spcPct val="150000"/>
              </a:lnSpc>
            </a:pPr>
            <a:r>
              <a:rPr lang="zh-CN" altLang="en-US" dirty="0" smtClean="0">
                <a:ea typeface="微软雅黑" panose="020B0503020204020204" pitchFamily="34" charset="-122"/>
              </a:rPr>
              <a:t>原因：大气的斜压性。</a:t>
            </a:r>
            <a:endParaRPr lang="zh-CN" altLang="en-US" b="1" dirty="0">
              <a:solidFill>
                <a:srgbClr val="C00000"/>
              </a:solidFill>
            </a:endParaRPr>
          </a:p>
        </p:txBody>
      </p:sp>
      <p:sp>
        <p:nvSpPr>
          <p:cNvPr id="7" name="矩形 6"/>
          <p:cNvSpPr/>
          <p:nvPr/>
        </p:nvSpPr>
        <p:spPr>
          <a:xfrm>
            <a:off x="792367" y="2767034"/>
            <a:ext cx="6774747" cy="3000821"/>
          </a:xfrm>
          <a:prstGeom prst="rect">
            <a:avLst/>
          </a:prstGeom>
        </p:spPr>
        <p:txBody>
          <a:bodyPr wrap="square">
            <a:spAutoFit/>
          </a:bodyPr>
          <a:lstStyle/>
          <a:p>
            <a:pPr algn="just">
              <a:lnSpc>
                <a:spcPct val="150000"/>
              </a:lnSpc>
            </a:pPr>
            <a:r>
              <a:rPr lang="zh-CN" altLang="en-US" b="1" dirty="0" smtClean="0">
                <a:solidFill>
                  <a:srgbClr val="002060"/>
                </a:solidFill>
                <a:ea typeface="微软雅黑" panose="020B0503020204020204" pitchFamily="34" charset="-122"/>
              </a:rPr>
              <a:t>正压大气</a:t>
            </a:r>
            <a:r>
              <a:rPr lang="zh-CN" altLang="en-US" dirty="0" smtClean="0">
                <a:ea typeface="微软雅黑" panose="020B0503020204020204" pitchFamily="34" charset="-122"/>
              </a:rPr>
              <a:t>：密度仅与气压有关。正压大气中等压面、等密度面和等温面重合在一起。</a:t>
            </a:r>
            <a:endParaRPr lang="en-US" altLang="zh-CN" dirty="0" smtClean="0">
              <a:ea typeface="微软雅黑" panose="020B0503020204020204" pitchFamily="34" charset="-122"/>
            </a:endParaRPr>
          </a:p>
          <a:p>
            <a:pPr algn="just">
              <a:lnSpc>
                <a:spcPct val="150000"/>
              </a:lnSpc>
            </a:pPr>
            <a:r>
              <a:rPr lang="zh-CN" altLang="en-US" b="1" dirty="0" smtClean="0">
                <a:solidFill>
                  <a:srgbClr val="C00000"/>
                </a:solidFill>
                <a:ea typeface="微软雅黑" panose="020B0503020204020204" pitchFamily="34" charset="-122"/>
              </a:rPr>
              <a:t>斜压大气</a:t>
            </a:r>
            <a:r>
              <a:rPr lang="zh-CN" altLang="en-US" dirty="0" smtClean="0">
                <a:ea typeface="微软雅黑" panose="020B0503020204020204" pitchFamily="34" charset="-122"/>
              </a:rPr>
              <a:t>：密度的分布不仅与气压有关，还依赖于温度。斜压大气中等压面与等密度面、等温面是交割的。</a:t>
            </a:r>
            <a:endParaRPr lang="en-US" altLang="zh-CN" dirty="0" smtClean="0">
              <a:ea typeface="微软雅黑" panose="020B0503020204020204" pitchFamily="34" charset="-122"/>
            </a:endParaRPr>
          </a:p>
          <a:p>
            <a:pPr algn="just">
              <a:lnSpc>
                <a:spcPct val="150000"/>
              </a:lnSpc>
            </a:pPr>
            <a:endParaRPr lang="en-US" altLang="zh-CN" dirty="0">
              <a:ea typeface="微软雅黑" panose="020B0503020204020204" pitchFamily="34" charset="-122"/>
            </a:endParaRPr>
          </a:p>
          <a:p>
            <a:pPr algn="just">
              <a:lnSpc>
                <a:spcPct val="150000"/>
              </a:lnSpc>
            </a:pPr>
            <a:endParaRPr lang="en-US" altLang="zh-CN" dirty="0" smtClean="0">
              <a:ea typeface="微软雅黑" panose="020B0503020204020204" pitchFamily="34" charset="-122"/>
            </a:endParaRPr>
          </a:p>
          <a:p>
            <a:pPr algn="ctr">
              <a:lnSpc>
                <a:spcPct val="150000"/>
              </a:lnSpc>
            </a:pPr>
            <a:r>
              <a:rPr lang="zh-CN" altLang="en-US" b="1" dirty="0" smtClean="0">
                <a:solidFill>
                  <a:srgbClr val="002060"/>
                </a:solidFill>
                <a:ea typeface="微软雅黑" panose="020B0503020204020204" pitchFamily="34" charset="-122"/>
              </a:rPr>
              <a:t>大气一般是斜压的</a:t>
            </a:r>
            <a:endParaRPr lang="zh-CN" altLang="en-US" b="1" dirty="0">
              <a:solidFill>
                <a:srgbClr val="002060"/>
              </a:solidFill>
            </a:endParaRPr>
          </a:p>
        </p:txBody>
      </p:sp>
      <p:graphicFrame>
        <p:nvGraphicFramePr>
          <p:cNvPr id="4" name="对象 3"/>
          <p:cNvGraphicFramePr>
            <a:graphicFrameLocks/>
          </p:cNvGraphicFramePr>
          <p:nvPr/>
        </p:nvGraphicFramePr>
        <p:xfrm>
          <a:off x="2664045" y="4569857"/>
          <a:ext cx="3632071" cy="667967"/>
        </p:xfrm>
        <a:graphic>
          <a:graphicData uri="http://schemas.openxmlformats.org/presentationml/2006/ole">
            <p:oleObj spid="_x0000_s204801" name="Equation" r:id="rId3" imgW="53035200" imgH="9753600" progId="Equation.DSMT4">
              <p:embed/>
            </p:oleObj>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58596" y="2706999"/>
            <a:ext cx="4172372" cy="3000821"/>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rPr>
              <a:t>等压面上温度分布不均匀，</a:t>
            </a:r>
            <a:r>
              <a:rPr lang="zh-CN" altLang="en-US" dirty="0">
                <a:ea typeface="微软雅黑" panose="020B0503020204020204" pitchFamily="34" charset="-122"/>
              </a:rPr>
              <a:t>使得</a:t>
            </a:r>
            <a:r>
              <a:rPr lang="zh-CN" altLang="en-US" dirty="0" smtClean="0">
                <a:ea typeface="微软雅黑" panose="020B0503020204020204" pitchFamily="34" charset="-122"/>
              </a:rPr>
              <a:t>位势高度随高度变化的</a:t>
            </a:r>
            <a:r>
              <a:rPr lang="zh-CN" altLang="en-US" dirty="0">
                <a:ea typeface="微软雅黑" panose="020B0503020204020204" pitchFamily="34" charset="-122"/>
              </a:rPr>
              <a:t>空间差异</a:t>
            </a:r>
            <a:r>
              <a:rPr lang="zh-CN" altLang="en-US" dirty="0" smtClean="0">
                <a:ea typeface="微软雅黑" panose="020B0503020204020204" pitchFamily="34" charset="-122"/>
              </a:rPr>
              <a:t>，造成不同等压面上</a:t>
            </a:r>
            <a:r>
              <a:rPr lang="zh-CN" altLang="en-US" dirty="0">
                <a:ea typeface="微软雅黑" panose="020B0503020204020204" pitchFamily="34" charset="-122"/>
              </a:rPr>
              <a:t>等</a:t>
            </a:r>
            <a:r>
              <a:rPr lang="zh-CN" altLang="en-US" dirty="0" smtClean="0">
                <a:ea typeface="微软雅黑" panose="020B0503020204020204" pitchFamily="34" charset="-122"/>
              </a:rPr>
              <a:t>高面分布出现差异，进而造成</a:t>
            </a:r>
            <a:r>
              <a:rPr lang="zh-CN" altLang="en-US" b="1" dirty="0" smtClean="0">
                <a:solidFill>
                  <a:srgbClr val="002060"/>
                </a:solidFill>
                <a:ea typeface="微软雅黑" panose="020B0503020204020204" pitchFamily="34" charset="-122"/>
              </a:rPr>
              <a:t>地转风随高度的变化（热成风）。</a:t>
            </a:r>
            <a:endParaRPr lang="en-US" altLang="zh-CN" b="1" dirty="0" smtClean="0">
              <a:solidFill>
                <a:srgbClr val="002060"/>
              </a:solidFill>
              <a:ea typeface="微软雅黑" panose="020B0503020204020204" pitchFamily="34" charset="-122"/>
            </a:endParaRPr>
          </a:p>
          <a:p>
            <a:pPr algn="just">
              <a:lnSpc>
                <a:spcPct val="150000"/>
              </a:lnSpc>
            </a:pPr>
            <a:endParaRPr lang="en-US" altLang="zh-CN" b="1" dirty="0">
              <a:solidFill>
                <a:srgbClr val="002060"/>
              </a:solidFill>
              <a:ea typeface="微软雅黑" panose="020B0503020204020204" pitchFamily="34" charset="-122"/>
            </a:endParaRPr>
          </a:p>
          <a:p>
            <a:pPr algn="just">
              <a:lnSpc>
                <a:spcPct val="150000"/>
              </a:lnSpc>
            </a:pPr>
            <a:r>
              <a:rPr lang="zh-CN" altLang="en-US" b="1" dirty="0" smtClean="0">
                <a:solidFill>
                  <a:srgbClr val="C00000"/>
                </a:solidFill>
                <a:ea typeface="微软雅黑" panose="020B0503020204020204" pitchFamily="34" charset="-122"/>
              </a:rPr>
              <a:t>热成风与大气的斜压性相联系，与热力作用相关</a:t>
            </a:r>
            <a:endParaRPr lang="en-US" altLang="zh-CN" b="1" dirty="0" smtClean="0">
              <a:solidFill>
                <a:srgbClr val="C00000"/>
              </a:solidFill>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67</a:t>
            </a:fld>
            <a:endParaRPr lang="zh-CN" altLang="en-US"/>
          </a:p>
        </p:txBody>
      </p:sp>
      <p:graphicFrame>
        <p:nvGraphicFramePr>
          <p:cNvPr id="4" name="对象 3"/>
          <p:cNvGraphicFramePr>
            <a:graphicFrameLocks/>
          </p:cNvGraphicFramePr>
          <p:nvPr/>
        </p:nvGraphicFramePr>
        <p:xfrm>
          <a:off x="1687664" y="835841"/>
          <a:ext cx="1317625" cy="703263"/>
        </p:xfrm>
        <a:graphic>
          <a:graphicData uri="http://schemas.openxmlformats.org/presentationml/2006/ole">
            <p:oleObj spid="_x0000_s205826" name="Equation" r:id="rId3" imgW="18288000" imgH="9753600" progId="Equation.DSMT4">
              <p:embed/>
            </p:oleObj>
          </a:graphicData>
        </a:graphic>
      </p:graphicFrame>
      <p:pic>
        <p:nvPicPr>
          <p:cNvPr id="155655" name="Picture 7" descr="http://image.nmc.cn/product/2016/12/05/WESA/medium/SEVP_NMC_WESA_SFER_EGH_ACWP_L85_P9_20161205000000000.bmp?v=148090407917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70166" y="3221969"/>
            <a:ext cx="4161290" cy="360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xmlns="">
                <a:solidFill>
                  <a:srgbClr val="FFFFFF"/>
                </a:solidFill>
              </a14:hiddenFill>
            </a:ext>
          </a:extLst>
        </p:spPr>
      </p:pic>
      <p:pic>
        <p:nvPicPr>
          <p:cNvPr id="155653" name="Picture 5" descr="http://image.nmc.cn/product/2016/12/05/WESA/medium/SEVP_NMC_WESA_SFER_EGH_ACWP_L50_P9_20161205000000000.bmp?v=148090407103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78117" y="1436292"/>
            <a:ext cx="4161290" cy="360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xmlns="">
                <a:solidFill>
                  <a:srgbClr val="FFFFFF"/>
                </a:solidFill>
              </a14:hiddenFill>
            </a:ext>
          </a:extLst>
        </p:spPr>
      </p:pic>
      <p:pic>
        <p:nvPicPr>
          <p:cNvPr id="155657" name="Picture 9" descr="http://image.nmc.cn/product/2016/12/05/WESA/medium/SEVP_NMC_WESA_SFER_EGH_ACWP_L20_P9_20161205000000000.bmp?v=148090407370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778117" y="-426800"/>
            <a:ext cx="4161290" cy="360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xmlns="">
                <a:solidFill>
                  <a:srgbClr val="FFFFFF"/>
                </a:solidFill>
              </a14:hiddenFill>
            </a:ext>
          </a:extLst>
        </p:spPr>
      </p:pic>
      <p:graphicFrame>
        <p:nvGraphicFramePr>
          <p:cNvPr id="10" name="对象 9"/>
          <p:cNvGraphicFramePr>
            <a:graphicFrameLocks/>
          </p:cNvGraphicFramePr>
          <p:nvPr/>
        </p:nvGraphicFramePr>
        <p:xfrm>
          <a:off x="486939" y="1782944"/>
          <a:ext cx="3796879" cy="680215"/>
        </p:xfrm>
        <a:graphic>
          <a:graphicData uri="http://schemas.openxmlformats.org/presentationml/2006/ole">
            <p:oleObj spid="_x0000_s205825" name="Equation" r:id="rId7" imgW="5573216" imgH="998316" progId="Equation.DSMT4">
              <p:embed/>
            </p:oleObj>
          </a:graphicData>
        </a:graphic>
      </p:graphicFrame>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1426" y="329660"/>
            <a:ext cx="6774747" cy="5909310"/>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rPr>
              <a:t>地转风</a:t>
            </a:r>
            <a:endParaRPr lang="en-US" altLang="zh-CN" dirty="0" smtClean="0">
              <a:ea typeface="微软雅黑" panose="020B0503020204020204" pitchFamily="34" charset="-122"/>
            </a:endParaRPr>
          </a:p>
          <a:p>
            <a:pPr algn="just">
              <a:lnSpc>
                <a:spcPct val="150000"/>
              </a:lnSpc>
            </a:pPr>
            <a:endParaRPr lang="en-US" altLang="zh-CN" b="1" dirty="0">
              <a:solidFill>
                <a:srgbClr val="C00000"/>
              </a:solidFill>
              <a:ea typeface="微软雅黑" panose="020B0503020204020204" pitchFamily="34" charset="-122"/>
            </a:endParaRPr>
          </a:p>
          <a:p>
            <a:pPr algn="just">
              <a:lnSpc>
                <a:spcPct val="150000"/>
              </a:lnSpc>
            </a:pPr>
            <a:endParaRPr lang="en-US" altLang="zh-CN" b="1" dirty="0" smtClean="0">
              <a:solidFill>
                <a:srgbClr val="C00000"/>
              </a:solidFill>
              <a:ea typeface="微软雅黑" panose="020B0503020204020204" pitchFamily="34" charset="-122"/>
            </a:endParaRPr>
          </a:p>
          <a:p>
            <a:pPr algn="just">
              <a:lnSpc>
                <a:spcPct val="150000"/>
              </a:lnSpc>
            </a:pPr>
            <a:r>
              <a:rPr lang="zh-CN" altLang="en-US" dirty="0" smtClean="0">
                <a:ea typeface="微软雅黑" panose="020B0503020204020204" pitchFamily="34" charset="-122"/>
              </a:rPr>
              <a:t>地转风</a:t>
            </a:r>
            <a:r>
              <a:rPr lang="zh-CN" altLang="en-US" dirty="0">
                <a:ea typeface="微软雅黑" panose="020B0503020204020204" pitchFamily="34" charset="-122"/>
              </a:rPr>
              <a:t>随高度的变化</a:t>
            </a:r>
            <a:r>
              <a:rPr lang="zh-CN" altLang="en-US" dirty="0" smtClean="0">
                <a:ea typeface="微软雅黑" panose="020B0503020204020204" pitchFamily="34" charset="-122"/>
              </a:rPr>
              <a:t>为</a:t>
            </a:r>
            <a:endParaRPr lang="en-US" altLang="zh-CN" dirty="0" smtClean="0">
              <a:ea typeface="微软雅黑" panose="020B0503020204020204" pitchFamily="34" charset="-122"/>
            </a:endParaRPr>
          </a:p>
          <a:p>
            <a:pPr algn="just">
              <a:lnSpc>
                <a:spcPct val="150000"/>
              </a:lnSpc>
            </a:pPr>
            <a:endParaRPr lang="en-US" altLang="zh-CN" dirty="0" smtClean="0">
              <a:ea typeface="微软雅黑" panose="020B0503020204020204" pitchFamily="34" charset="-122"/>
            </a:endParaRPr>
          </a:p>
          <a:p>
            <a:pPr algn="just">
              <a:lnSpc>
                <a:spcPct val="150000"/>
              </a:lnSpc>
            </a:pPr>
            <a:endParaRPr lang="en-US" altLang="zh-CN" dirty="0" smtClean="0">
              <a:ea typeface="微软雅黑" panose="020B0503020204020204" pitchFamily="34" charset="-122"/>
            </a:endParaRPr>
          </a:p>
          <a:p>
            <a:pPr algn="just">
              <a:lnSpc>
                <a:spcPct val="150000"/>
              </a:lnSpc>
            </a:pPr>
            <a:endParaRPr lang="en-US" altLang="zh-CN" dirty="0">
              <a:ea typeface="微软雅黑" panose="020B0503020204020204" pitchFamily="34" charset="-122"/>
            </a:endParaRPr>
          </a:p>
          <a:p>
            <a:pPr algn="just">
              <a:lnSpc>
                <a:spcPct val="150000"/>
              </a:lnSpc>
            </a:pPr>
            <a:r>
              <a:rPr lang="zh-CN" altLang="en-US" dirty="0" smtClean="0">
                <a:ea typeface="微软雅黑" panose="020B0503020204020204" pitchFamily="34" charset="-122"/>
              </a:rPr>
              <a:t>进一步</a:t>
            </a:r>
            <a:endParaRPr lang="en-US" altLang="zh-CN" dirty="0" smtClean="0">
              <a:ea typeface="微软雅黑" panose="020B0503020204020204" pitchFamily="34" charset="-122"/>
            </a:endParaRPr>
          </a:p>
          <a:p>
            <a:pPr algn="just">
              <a:lnSpc>
                <a:spcPct val="150000"/>
              </a:lnSpc>
            </a:pPr>
            <a:endParaRPr lang="en-US" altLang="zh-CN" dirty="0">
              <a:ea typeface="微软雅黑" panose="020B0503020204020204" pitchFamily="34" charset="-122"/>
            </a:endParaRPr>
          </a:p>
          <a:p>
            <a:pPr algn="just">
              <a:lnSpc>
                <a:spcPct val="150000"/>
              </a:lnSpc>
            </a:pPr>
            <a:endParaRPr lang="en-US" altLang="zh-CN" dirty="0" smtClean="0">
              <a:ea typeface="微软雅黑" panose="020B0503020204020204" pitchFamily="34" charset="-122"/>
            </a:endParaRPr>
          </a:p>
          <a:p>
            <a:pPr algn="just">
              <a:lnSpc>
                <a:spcPct val="150000"/>
              </a:lnSpc>
            </a:pPr>
            <a:endParaRPr lang="en-US" altLang="zh-CN" dirty="0">
              <a:ea typeface="微软雅黑" panose="020B0503020204020204" pitchFamily="34" charset="-122"/>
            </a:endParaRPr>
          </a:p>
          <a:p>
            <a:pPr algn="just">
              <a:lnSpc>
                <a:spcPct val="150000"/>
              </a:lnSpc>
            </a:pPr>
            <a:endParaRPr lang="en-US" altLang="zh-CN" dirty="0" smtClean="0">
              <a:ea typeface="微软雅黑" panose="020B0503020204020204" pitchFamily="34" charset="-122"/>
            </a:endParaRPr>
          </a:p>
          <a:p>
            <a:pPr algn="just">
              <a:lnSpc>
                <a:spcPct val="150000"/>
              </a:lnSpc>
            </a:pPr>
            <a:endParaRPr lang="en-US" altLang="zh-CN" dirty="0">
              <a:ea typeface="微软雅黑" panose="020B0503020204020204" pitchFamily="34" charset="-122"/>
            </a:endParaRPr>
          </a:p>
          <a:p>
            <a:pPr algn="ctr">
              <a:lnSpc>
                <a:spcPct val="150000"/>
              </a:lnSpc>
            </a:pPr>
            <a:r>
              <a:rPr lang="zh-CN" altLang="en-US" b="1" dirty="0" smtClean="0">
                <a:solidFill>
                  <a:srgbClr val="C00000"/>
                </a:solidFill>
                <a:ea typeface="微软雅黑" panose="020B0503020204020204" pitchFamily="34" charset="-122"/>
              </a:rPr>
              <a:t>等压面上温度分布的不均匀，引起了热成风</a:t>
            </a:r>
            <a:endParaRPr lang="en-US" altLang="zh-CN" b="1" dirty="0" smtClean="0">
              <a:solidFill>
                <a:srgbClr val="C00000"/>
              </a:solidFill>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68</a:t>
            </a:fld>
            <a:endParaRPr lang="zh-CN" altLang="en-US"/>
          </a:p>
        </p:txBody>
      </p:sp>
      <p:graphicFrame>
        <p:nvGraphicFramePr>
          <p:cNvPr id="4" name="对象 3"/>
          <p:cNvGraphicFramePr>
            <a:graphicFrameLocks/>
          </p:cNvGraphicFramePr>
          <p:nvPr/>
        </p:nvGraphicFramePr>
        <p:xfrm>
          <a:off x="1717849" y="755502"/>
          <a:ext cx="4873925" cy="873169"/>
        </p:xfrm>
        <a:graphic>
          <a:graphicData uri="http://schemas.openxmlformats.org/presentationml/2006/ole">
            <p:oleObj spid="_x0000_s206851" name="Equation" r:id="rId3" imgW="5573216" imgH="998316" progId="Equation.DSMT4">
              <p:embed/>
            </p:oleObj>
          </a:graphicData>
        </a:graphic>
      </p:graphicFrame>
      <p:graphicFrame>
        <p:nvGraphicFramePr>
          <p:cNvPr id="5" name="对象 4"/>
          <p:cNvGraphicFramePr>
            <a:graphicFrameLocks/>
          </p:cNvGraphicFramePr>
          <p:nvPr/>
        </p:nvGraphicFramePr>
        <p:xfrm>
          <a:off x="2272414" y="2076841"/>
          <a:ext cx="3864429" cy="1155513"/>
        </p:xfrm>
        <a:graphic>
          <a:graphicData uri="http://schemas.openxmlformats.org/presentationml/2006/ole">
            <p:oleObj spid="_x0000_s206850" name="Equation" r:id="rId4" imgW="39624000" imgH="11887200" progId="Equation.DSMT4">
              <p:embed/>
            </p:oleObj>
          </a:graphicData>
        </a:graphic>
      </p:graphicFrame>
      <p:graphicFrame>
        <p:nvGraphicFramePr>
          <p:cNvPr id="9" name="对象 8"/>
          <p:cNvGraphicFramePr>
            <a:graphicFrameLocks/>
          </p:cNvGraphicFramePr>
          <p:nvPr/>
        </p:nvGraphicFramePr>
        <p:xfrm>
          <a:off x="1780111" y="3966211"/>
          <a:ext cx="5116513" cy="1670050"/>
        </p:xfrm>
        <a:graphic>
          <a:graphicData uri="http://schemas.openxmlformats.org/presentationml/2006/ole">
            <p:oleObj spid="_x0000_s206849" name="Equation" r:id="rId5" imgW="71018400" imgH="23164800" progId="Equation.DSMT4">
              <p:embed/>
            </p:oleObj>
          </a:graphicData>
        </a:graphic>
      </p:graphicFrame>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热成风的</a:t>
            </a:r>
            <a:r>
              <a:rPr lang="zh-CN" altLang="en-US" dirty="0"/>
              <a:t>公式</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69</a:t>
            </a:fld>
            <a:endParaRPr lang="zh-CN" altLang="en-US"/>
          </a:p>
        </p:txBody>
      </p:sp>
      <p:sp>
        <p:nvSpPr>
          <p:cNvPr id="5" name="矩形 4"/>
          <p:cNvSpPr/>
          <p:nvPr/>
        </p:nvSpPr>
        <p:spPr>
          <a:xfrm>
            <a:off x="575286" y="2375774"/>
            <a:ext cx="6774747" cy="507831"/>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rPr>
              <a:t>对上式进行垂直方向的积分，</a:t>
            </a:r>
            <a:r>
              <a:rPr lang="en-US" altLang="zh-CN" dirty="0" smtClean="0">
                <a:ea typeface="微软雅黑" panose="020B0503020204020204" pitchFamily="34" charset="-122"/>
              </a:rPr>
              <a:t>P</a:t>
            </a:r>
            <a:r>
              <a:rPr lang="en-US" altLang="zh-CN" baseline="-25000" dirty="0">
                <a:ea typeface="微软雅黑" panose="020B0503020204020204" pitchFamily="34" charset="-122"/>
              </a:rPr>
              <a:t>1</a:t>
            </a:r>
            <a:r>
              <a:rPr lang="en-US" altLang="zh-CN" dirty="0" smtClean="0">
                <a:ea typeface="微软雅黑" panose="020B0503020204020204" pitchFamily="34" charset="-122"/>
              </a:rPr>
              <a:t>-&gt;P</a:t>
            </a:r>
            <a:r>
              <a:rPr lang="en-US" altLang="zh-CN" baseline="-25000" dirty="0">
                <a:ea typeface="微软雅黑" panose="020B0503020204020204" pitchFamily="34" charset="-122"/>
              </a:rPr>
              <a:t>2</a:t>
            </a:r>
            <a:endParaRPr lang="zh-CN" altLang="en-US" b="1" baseline="-25000" dirty="0">
              <a:solidFill>
                <a:srgbClr val="C00000"/>
              </a:solidFill>
            </a:endParaRPr>
          </a:p>
        </p:txBody>
      </p:sp>
      <p:graphicFrame>
        <p:nvGraphicFramePr>
          <p:cNvPr id="4" name="对象 3"/>
          <p:cNvGraphicFramePr>
            <a:graphicFrameLocks/>
          </p:cNvGraphicFramePr>
          <p:nvPr/>
        </p:nvGraphicFramePr>
        <p:xfrm>
          <a:off x="1934368" y="2866944"/>
          <a:ext cx="5511800" cy="928687"/>
        </p:xfrm>
        <a:graphic>
          <a:graphicData uri="http://schemas.openxmlformats.org/presentationml/2006/ole">
            <p:oleObj spid="_x0000_s207876" name="Equation" r:id="rId3" imgW="74066400" imgH="12496800" progId="Equation.DSMT4">
              <p:embed/>
            </p:oleObj>
          </a:graphicData>
        </a:graphic>
      </p:graphicFrame>
      <p:sp>
        <p:nvSpPr>
          <p:cNvPr id="11" name="矩形 10"/>
          <p:cNvSpPr/>
          <p:nvPr/>
        </p:nvSpPr>
        <p:spPr>
          <a:xfrm>
            <a:off x="631029" y="3962117"/>
            <a:ext cx="6774747" cy="464871"/>
          </a:xfrm>
          <a:prstGeom prst="rect">
            <a:avLst/>
          </a:prstGeom>
        </p:spPr>
        <p:txBody>
          <a:bodyPr wrap="square">
            <a:spAutoFit/>
          </a:bodyPr>
          <a:lstStyle/>
          <a:p>
            <a:pPr algn="just">
              <a:lnSpc>
                <a:spcPct val="150000"/>
              </a:lnSpc>
            </a:pPr>
            <a:r>
              <a:rPr lang="zh-CN" altLang="en-US" dirty="0" smtClean="0">
                <a:ea typeface="微软雅黑" panose="020B0503020204020204" pitchFamily="34" charset="-122"/>
              </a:rPr>
              <a:t>令 </a:t>
            </a:r>
            <a:r>
              <a:rPr lang="en-US" altLang="zh-CN" dirty="0" smtClean="0">
                <a:ea typeface="微软雅黑" panose="020B0503020204020204" pitchFamily="34" charset="-122"/>
              </a:rPr>
              <a:t>    </a:t>
            </a:r>
            <a:r>
              <a:rPr lang="zh-CN" altLang="en-US" dirty="0" smtClean="0">
                <a:ea typeface="微软雅黑" panose="020B0503020204020204" pitchFamily="34" charset="-122"/>
              </a:rPr>
              <a:t>代表两等压面之间的平均温度，则</a:t>
            </a:r>
            <a:endParaRPr lang="zh-CN" altLang="en-US" b="1" dirty="0">
              <a:solidFill>
                <a:srgbClr val="C00000"/>
              </a:solidFill>
            </a:endParaRPr>
          </a:p>
        </p:txBody>
      </p:sp>
      <p:graphicFrame>
        <p:nvGraphicFramePr>
          <p:cNvPr id="12" name="对象 11"/>
          <p:cNvGraphicFramePr>
            <a:graphicFrameLocks/>
          </p:cNvGraphicFramePr>
          <p:nvPr/>
        </p:nvGraphicFramePr>
        <p:xfrm>
          <a:off x="1934368" y="4645591"/>
          <a:ext cx="5565776" cy="897257"/>
        </p:xfrm>
        <a:graphic>
          <a:graphicData uri="http://schemas.openxmlformats.org/presentationml/2006/ole">
            <p:oleObj spid="_x0000_s207875" name="Equation" r:id="rId4" imgW="75590400" imgH="12192000" progId="Equation.DSMT4">
              <p:embed/>
            </p:oleObj>
          </a:graphicData>
        </a:graphic>
      </p:graphicFrame>
      <p:graphicFrame>
        <p:nvGraphicFramePr>
          <p:cNvPr id="6" name="对象 5"/>
          <p:cNvGraphicFramePr>
            <a:graphicFrameLocks/>
          </p:cNvGraphicFramePr>
          <p:nvPr/>
        </p:nvGraphicFramePr>
        <p:xfrm>
          <a:off x="970719" y="3999198"/>
          <a:ext cx="226281" cy="349707"/>
        </p:xfrm>
        <a:graphic>
          <a:graphicData uri="http://schemas.openxmlformats.org/presentationml/2006/ole">
            <p:oleObj spid="_x0000_s207874" name="Equation" r:id="rId5" imgW="3352800" imgH="5181600" progId="Equation.DSMT4">
              <p:embed/>
            </p:oleObj>
          </a:graphicData>
        </a:graphic>
      </p:graphicFrame>
      <p:graphicFrame>
        <p:nvGraphicFramePr>
          <p:cNvPr id="10" name="对象 9"/>
          <p:cNvGraphicFramePr>
            <a:graphicFrameLocks/>
          </p:cNvGraphicFramePr>
          <p:nvPr/>
        </p:nvGraphicFramePr>
        <p:xfrm>
          <a:off x="1934368" y="1153911"/>
          <a:ext cx="4830763" cy="855663"/>
        </p:xfrm>
        <a:graphic>
          <a:graphicData uri="http://schemas.openxmlformats.org/presentationml/2006/ole">
            <p:oleObj spid="_x0000_s207873" name="Equation" r:id="rId6" imgW="67056000" imgH="11887200" progId="Equation.DSMT4">
              <p:embed/>
            </p:oleObj>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BDF72E-9FE5-429F-91AD-B59394577185}" type="slidenum">
              <a:rPr lang="zh-CN" altLang="en-US" smtClean="0"/>
              <a:pPr/>
              <a:t>7</a:t>
            </a:fld>
            <a:endParaRPr lang="zh-CN" altLang="en-US"/>
          </a:p>
        </p:txBody>
      </p:sp>
      <p:pic>
        <p:nvPicPr>
          <p:cNvPr id="3" name="图片 2"/>
          <p:cNvPicPr>
            <a:picLocks noChangeAspect="1"/>
          </p:cNvPicPr>
          <p:nvPr/>
        </p:nvPicPr>
        <p:blipFill>
          <a:blip r:embed="rId3"/>
          <a:stretch>
            <a:fillRect/>
          </a:stretch>
        </p:blipFill>
        <p:spPr>
          <a:xfrm>
            <a:off x="212654" y="548640"/>
            <a:ext cx="8759032" cy="562845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热成风讨论</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70</a:t>
            </a:fld>
            <a:endParaRPr lang="zh-CN" altLang="en-US"/>
          </a:p>
        </p:txBody>
      </p:sp>
      <p:sp>
        <p:nvSpPr>
          <p:cNvPr id="8" name="矩形 7"/>
          <p:cNvSpPr/>
          <p:nvPr/>
        </p:nvSpPr>
        <p:spPr>
          <a:xfrm>
            <a:off x="618439" y="3515797"/>
            <a:ext cx="7907122" cy="1754326"/>
          </a:xfrm>
          <a:prstGeom prst="rect">
            <a:avLst/>
          </a:prstGeom>
        </p:spPr>
        <p:txBody>
          <a:bodyPr wrap="square">
            <a:spAutoFit/>
          </a:bodyPr>
          <a:lstStyle/>
          <a:p>
            <a:pPr algn="just">
              <a:lnSpc>
                <a:spcPct val="150000"/>
              </a:lnSpc>
            </a:pPr>
            <a:r>
              <a:rPr lang="zh-CN" altLang="en-US" dirty="0">
                <a:ea typeface="微软雅黑" panose="020B0503020204020204" pitchFamily="34" charset="-122"/>
              </a:rPr>
              <a:t>正压大气，等压面上</a:t>
            </a:r>
            <a:r>
              <a:rPr lang="zh-CN" altLang="en-US" dirty="0" smtClean="0">
                <a:ea typeface="微软雅黑" panose="020B0503020204020204" pitchFamily="34" charset="-122"/>
              </a:rPr>
              <a:t>温度分布均匀</a:t>
            </a:r>
            <a:r>
              <a:rPr lang="zh-CN" altLang="en-US" dirty="0">
                <a:ea typeface="微软雅黑" panose="020B0503020204020204" pitchFamily="34" charset="-122"/>
              </a:rPr>
              <a:t>，热成风为</a:t>
            </a:r>
            <a:r>
              <a:rPr lang="en-US" altLang="zh-CN" dirty="0">
                <a:ea typeface="微软雅黑" panose="020B0503020204020204" pitchFamily="34" charset="-122"/>
              </a:rPr>
              <a:t>0</a:t>
            </a:r>
            <a:r>
              <a:rPr lang="zh-CN" altLang="en-US" dirty="0">
                <a:ea typeface="微软雅黑" panose="020B0503020204020204" pitchFamily="34" charset="-122"/>
              </a:rPr>
              <a:t>，上下运动一致。</a:t>
            </a:r>
            <a:endParaRPr lang="en-US" altLang="zh-CN" dirty="0">
              <a:ea typeface="微软雅黑" panose="020B0503020204020204" pitchFamily="34" charset="-122"/>
            </a:endParaRPr>
          </a:p>
          <a:p>
            <a:pPr algn="just">
              <a:lnSpc>
                <a:spcPct val="150000"/>
              </a:lnSpc>
            </a:pPr>
            <a:r>
              <a:rPr lang="zh-CN" altLang="en-US" dirty="0">
                <a:ea typeface="微软雅黑" panose="020B0503020204020204" pitchFamily="34" charset="-122"/>
              </a:rPr>
              <a:t>斜压大气，等压面上温度分布不均匀，热成风不为</a:t>
            </a:r>
            <a:r>
              <a:rPr lang="en-US" altLang="zh-CN" dirty="0">
                <a:ea typeface="微软雅黑" panose="020B0503020204020204" pitchFamily="34" charset="-122"/>
              </a:rPr>
              <a:t>0</a:t>
            </a:r>
            <a:r>
              <a:rPr lang="zh-CN" altLang="en-US" dirty="0">
                <a:ea typeface="微软雅黑" panose="020B0503020204020204" pitchFamily="34" charset="-122"/>
              </a:rPr>
              <a:t>，上下运动不一致。</a:t>
            </a:r>
            <a:endParaRPr lang="en-US" altLang="zh-CN" dirty="0">
              <a:ea typeface="微软雅黑" panose="020B0503020204020204" pitchFamily="34" charset="-122"/>
            </a:endParaRPr>
          </a:p>
          <a:p>
            <a:pPr algn="just">
              <a:lnSpc>
                <a:spcPct val="150000"/>
              </a:lnSpc>
            </a:pPr>
            <a:endParaRPr lang="en-US" altLang="zh-CN" b="1" dirty="0" smtClean="0">
              <a:solidFill>
                <a:srgbClr val="C00000"/>
              </a:solidFill>
              <a:ea typeface="微软雅黑" panose="020B0503020204020204" pitchFamily="34" charset="-122"/>
            </a:endParaRPr>
          </a:p>
          <a:p>
            <a:pPr algn="ctr">
              <a:lnSpc>
                <a:spcPct val="150000"/>
              </a:lnSpc>
            </a:pPr>
            <a:r>
              <a:rPr lang="zh-CN" altLang="en-US" b="1" dirty="0" smtClean="0">
                <a:solidFill>
                  <a:srgbClr val="C00000"/>
                </a:solidFill>
                <a:ea typeface="微软雅黑" panose="020B0503020204020204" pitchFamily="34" charset="-122"/>
              </a:rPr>
              <a:t>斜压大气</a:t>
            </a:r>
            <a:r>
              <a:rPr lang="zh-CN" altLang="en-US" b="1" dirty="0">
                <a:solidFill>
                  <a:srgbClr val="C00000"/>
                </a:solidFill>
                <a:ea typeface="微软雅黑" panose="020B0503020204020204" pitchFamily="34" charset="-122"/>
              </a:rPr>
              <a:t>是热成风存在的</a:t>
            </a:r>
            <a:r>
              <a:rPr lang="zh-CN" altLang="en-US" b="1" dirty="0" smtClean="0">
                <a:solidFill>
                  <a:srgbClr val="C00000"/>
                </a:solidFill>
                <a:ea typeface="微软雅黑" panose="020B0503020204020204" pitchFamily="34" charset="-122"/>
              </a:rPr>
              <a:t>充要条件</a:t>
            </a:r>
            <a:endParaRPr lang="en-US" altLang="zh-CN" dirty="0">
              <a:ea typeface="微软雅黑" panose="020B0503020204020204" pitchFamily="34" charset="-122"/>
            </a:endParaRPr>
          </a:p>
        </p:txBody>
      </p:sp>
      <p:graphicFrame>
        <p:nvGraphicFramePr>
          <p:cNvPr id="9" name="对象 8"/>
          <p:cNvGraphicFramePr>
            <a:graphicFrameLocks/>
          </p:cNvGraphicFramePr>
          <p:nvPr/>
        </p:nvGraphicFramePr>
        <p:xfrm>
          <a:off x="1789112" y="1975476"/>
          <a:ext cx="5565776" cy="897257"/>
        </p:xfrm>
        <a:graphic>
          <a:graphicData uri="http://schemas.openxmlformats.org/presentationml/2006/ole">
            <p:oleObj spid="_x0000_s208897" name="Equation" r:id="rId3" imgW="75590400" imgH="12192000" progId="Equation.DSMT4">
              <p:embed/>
            </p:oleObj>
          </a:graphicData>
        </a:graphic>
      </p:graphicFrame>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954238"/>
            <a:ext cx="9144000" cy="2949524"/>
          </a:xfrm>
          <a:prstGeom prst="rect">
            <a:avLst/>
          </a:prstGeom>
        </p:spPr>
      </p:pic>
      <p:sp>
        <p:nvSpPr>
          <p:cNvPr id="3" name="标题 2"/>
          <p:cNvSpPr>
            <a:spLocks noGrp="1"/>
          </p:cNvSpPr>
          <p:nvPr>
            <p:ph type="title"/>
          </p:nvPr>
        </p:nvSpPr>
        <p:spPr/>
        <p:txBody>
          <a:bodyPr/>
          <a:lstStyle/>
          <a:p>
            <a:r>
              <a:rPr lang="zh-CN" altLang="en-US" dirty="0" smtClean="0"/>
              <a:t>热成风讨论</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71</a:t>
            </a:fld>
            <a:endParaRPr lang="zh-CN" altLang="en-US"/>
          </a:p>
        </p:txBody>
      </p:sp>
      <p:sp>
        <p:nvSpPr>
          <p:cNvPr id="5" name="矩形 4"/>
          <p:cNvSpPr/>
          <p:nvPr/>
        </p:nvSpPr>
        <p:spPr>
          <a:xfrm>
            <a:off x="309411" y="4951105"/>
            <a:ext cx="8538499"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zh-CN" altLang="en-US" b="1" dirty="0" smtClean="0">
                <a:solidFill>
                  <a:srgbClr val="002060"/>
                </a:solidFill>
                <a:ea typeface="微软雅黑" panose="020B0503020204020204" pitchFamily="34" charset="-122"/>
              </a:rPr>
              <a:t>热成风</a:t>
            </a:r>
            <a:r>
              <a:rPr lang="zh-CN" altLang="en-US" b="1" dirty="0">
                <a:solidFill>
                  <a:srgbClr val="002060"/>
                </a:solidFill>
                <a:ea typeface="微软雅黑" panose="020B0503020204020204" pitchFamily="34" charset="-122"/>
              </a:rPr>
              <a:t>方向与等平均温度线平行，北半球，背风而立，高温在右，低温在左；大小与等压面上的温度梯度成正比（即等温线的疏密成正比）</a:t>
            </a:r>
            <a:r>
              <a:rPr lang="zh-CN" altLang="en-US" dirty="0" smtClean="0">
                <a:ea typeface="微软雅黑" panose="020B0503020204020204" pitchFamily="34" charset="-122"/>
              </a:rPr>
              <a:t>。地转风随高度逆时针转动，则冷平流，反之则暖平流。可根据单站探空资料判断各气层中温度平流的性质。</a:t>
            </a:r>
            <a:endParaRPr lang="en-US" altLang="zh-CN" dirty="0">
              <a:ea typeface="微软雅黑" panose="020B0503020204020204" pitchFamily="34" charset="-122"/>
            </a:endParaRPr>
          </a:p>
          <a:p>
            <a:pPr algn="ctr">
              <a:lnSpc>
                <a:spcPct val="150000"/>
              </a:lnSpc>
            </a:pPr>
            <a:r>
              <a:rPr lang="zh-CN" altLang="en-US" b="1" dirty="0">
                <a:solidFill>
                  <a:srgbClr val="C00000"/>
                </a:solidFill>
                <a:ea typeface="微软雅黑" panose="020B0503020204020204" pitchFamily="34" charset="-122"/>
              </a:rPr>
              <a:t>揭示了静力平衡下大尺度运动中风场、气压场、温度场之间的</a:t>
            </a:r>
            <a:r>
              <a:rPr lang="zh-CN" altLang="en-US" b="1" dirty="0" smtClean="0">
                <a:solidFill>
                  <a:srgbClr val="C00000"/>
                </a:solidFill>
                <a:ea typeface="微软雅黑" panose="020B0503020204020204" pitchFamily="34" charset="-122"/>
              </a:rPr>
              <a:t>关系</a:t>
            </a:r>
            <a:endParaRPr lang="zh-CN" altLang="en-US" b="1" baseline="-25000" dirty="0">
              <a:solidFill>
                <a:srgbClr val="C00000"/>
              </a:solidFill>
            </a:endParaRPr>
          </a:p>
        </p:txBody>
      </p:sp>
      <p:graphicFrame>
        <p:nvGraphicFramePr>
          <p:cNvPr id="7" name="对象 6"/>
          <p:cNvGraphicFramePr>
            <a:graphicFrameLocks/>
          </p:cNvGraphicFramePr>
          <p:nvPr/>
        </p:nvGraphicFramePr>
        <p:xfrm>
          <a:off x="1789112" y="901658"/>
          <a:ext cx="5565776" cy="897257"/>
        </p:xfrm>
        <a:graphic>
          <a:graphicData uri="http://schemas.openxmlformats.org/presentationml/2006/ole">
            <p:oleObj spid="_x0000_s166974" name="Equation" r:id="rId4" imgW="75590400" imgH="12192000" progId="Equation.DSMT4">
              <p:embed/>
            </p:oleObj>
          </a:graphicData>
        </a:graphic>
      </p:graphicFrame>
      <p:pic>
        <p:nvPicPr>
          <p:cNvPr id="8" name="Picture 2" descr="http://imgsrc.baidu.com/forum/w%3D580/sign=216bc443ab014c08193b28ad3a7a025b/95cd7cd98d1001e9f14e5de5ba0e7bec55e797ef.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845203" y="1571077"/>
            <a:ext cx="4154359" cy="343413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5"/>
          <p:cNvPicPr>
            <a:picLocks noChangeAspect="1"/>
          </p:cNvPicPr>
          <p:nvPr/>
        </p:nvPicPr>
        <p:blipFill>
          <a:blip r:embed="rId6"/>
          <a:stretch>
            <a:fillRect/>
          </a:stretch>
        </p:blipFill>
        <p:spPr>
          <a:xfrm>
            <a:off x="1637460" y="1802204"/>
            <a:ext cx="6147186" cy="308794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总结 </a:t>
            </a:r>
            <a:endParaRPr lang="zh-CN" altLang="en-US" dirty="0"/>
          </a:p>
        </p:txBody>
      </p:sp>
      <p:sp>
        <p:nvSpPr>
          <p:cNvPr id="6" name="灯片编号占位符 3"/>
          <p:cNvSpPr>
            <a:spLocks noGrp="1"/>
          </p:cNvSpPr>
          <p:nvPr>
            <p:ph type="sldNum" sz="quarter" idx="4"/>
          </p:nvPr>
        </p:nvSpPr>
        <p:spPr/>
        <p:txBody>
          <a:bodyPr/>
          <a:lstStyle/>
          <a:p>
            <a:fld id="{909F6D9B-7503-497C-8C6C-AA57F3FCC4E6}" type="slidenum">
              <a:rPr lang="en-US" altLang="zh-CN"/>
              <a:pPr/>
              <a:t>72</a:t>
            </a:fld>
            <a:endParaRPr lang="en-US" altLang="zh-CN"/>
          </a:p>
        </p:txBody>
      </p:sp>
      <p:sp>
        <p:nvSpPr>
          <p:cNvPr id="344067" name="Rectangle 3"/>
          <p:cNvSpPr>
            <a:spLocks noChangeArrowheads="1"/>
          </p:cNvSpPr>
          <p:nvPr/>
        </p:nvSpPr>
        <p:spPr bwMode="auto">
          <a:xfrm>
            <a:off x="328207" y="1095606"/>
            <a:ext cx="47576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numCol="1" spcCol="360000">
            <a:spAutoFit/>
          </a:bodyPr>
          <a:lstStyle>
            <a:lvl1pPr indent="269875">
              <a:tabLst>
                <a:tab pos="536575" algn="l"/>
              </a:tabLst>
              <a:defRPr>
                <a:solidFill>
                  <a:schemeClr val="tx1"/>
                </a:solidFill>
                <a:latin typeface="Arial" panose="020B0604020202020204" pitchFamily="34" charset="0"/>
                <a:ea typeface="宋体" panose="02010600030101010101" pitchFamily="2" charset="-122"/>
              </a:defRPr>
            </a:lvl1pPr>
            <a:lvl2pPr>
              <a:tabLst>
                <a:tab pos="536575" algn="l"/>
              </a:tabLst>
              <a:defRPr>
                <a:solidFill>
                  <a:schemeClr val="tx1"/>
                </a:solidFill>
                <a:latin typeface="Arial" panose="020B0604020202020204" pitchFamily="34" charset="0"/>
                <a:ea typeface="宋体" panose="02010600030101010101" pitchFamily="2" charset="-122"/>
              </a:defRPr>
            </a:lvl2pPr>
            <a:lvl3pPr>
              <a:tabLst>
                <a:tab pos="536575" algn="l"/>
              </a:tabLst>
              <a:defRPr>
                <a:solidFill>
                  <a:schemeClr val="tx1"/>
                </a:solidFill>
                <a:latin typeface="Arial" panose="020B0604020202020204" pitchFamily="34" charset="0"/>
                <a:ea typeface="宋体" panose="02010600030101010101" pitchFamily="2" charset="-122"/>
              </a:defRPr>
            </a:lvl3pPr>
            <a:lvl4pPr>
              <a:tabLst>
                <a:tab pos="536575" algn="l"/>
              </a:tabLst>
              <a:defRPr>
                <a:solidFill>
                  <a:schemeClr val="tx1"/>
                </a:solidFill>
                <a:latin typeface="Arial" panose="020B0604020202020204" pitchFamily="34" charset="0"/>
                <a:ea typeface="宋体" panose="02010600030101010101" pitchFamily="2" charset="-122"/>
              </a:defRPr>
            </a:lvl4pPr>
            <a:lvl5pPr>
              <a:tabLst>
                <a:tab pos="53657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600" dirty="0">
                <a:latin typeface="微软雅黑" panose="020B0503020204020204" pitchFamily="34" charset="-122"/>
                <a:ea typeface="微软雅黑" panose="020B0503020204020204" pitchFamily="34" charset="-122"/>
              </a:rPr>
              <a:t>第一节 尺度，大气运动的分类 </a:t>
            </a:r>
          </a:p>
          <a:p>
            <a:pPr>
              <a:lnSpc>
                <a:spcPct val="150000"/>
              </a:lnSpc>
            </a:pPr>
            <a:r>
              <a:rPr lang="zh-CN" altLang="en-US" sz="1600" dirty="0">
                <a:latin typeface="微软雅黑" panose="020B0503020204020204" pitchFamily="34" charset="-122"/>
                <a:ea typeface="微软雅黑" panose="020B0503020204020204" pitchFamily="34" charset="-122"/>
              </a:rPr>
              <a:t>第二节 大气方程组的</a:t>
            </a:r>
            <a:r>
              <a:rPr lang="zh-CN" altLang="en-US" sz="1600" b="1" dirty="0">
                <a:solidFill>
                  <a:srgbClr val="C00000"/>
                </a:solidFill>
                <a:latin typeface="微软雅黑" panose="020B0503020204020204" pitchFamily="34" charset="-122"/>
                <a:ea typeface="微软雅黑" panose="020B0503020204020204" pitchFamily="34" charset="-122"/>
              </a:rPr>
              <a:t>尺度分析</a:t>
            </a:r>
          </a:p>
          <a:p>
            <a:pPr>
              <a:lnSpc>
                <a:spcPct val="150000"/>
              </a:lnSpc>
            </a:pPr>
            <a:r>
              <a:rPr lang="zh-CN" altLang="en-US" sz="1600" dirty="0">
                <a:latin typeface="微软雅黑" panose="020B0503020204020204" pitchFamily="34" charset="-122"/>
                <a:ea typeface="微软雅黑" panose="020B0503020204020204" pitchFamily="34" charset="-122"/>
              </a:rPr>
              <a:t>第三节 </a:t>
            </a:r>
            <a:r>
              <a:rPr lang="zh-CN" altLang="en-US" sz="1600" b="1" dirty="0">
                <a:solidFill>
                  <a:srgbClr val="002060"/>
                </a:solidFill>
                <a:latin typeface="微软雅黑" panose="020B0503020204020204" pitchFamily="34" charset="-122"/>
                <a:ea typeface="微软雅黑" panose="020B0503020204020204" pitchFamily="34" charset="-122"/>
              </a:rPr>
              <a:t>大气方程组的简化</a:t>
            </a:r>
          </a:p>
          <a:p>
            <a:pPr>
              <a:lnSpc>
                <a:spcPct val="150000"/>
              </a:lnSpc>
            </a:pPr>
            <a:r>
              <a:rPr lang="zh-CN" altLang="en-US" sz="1600" dirty="0">
                <a:latin typeface="微软雅黑" panose="020B0503020204020204" pitchFamily="34" charset="-122"/>
                <a:ea typeface="微软雅黑" panose="020B0503020204020204" pitchFamily="34" charset="-122"/>
              </a:rPr>
              <a:t>第四节 常见的特征无量纲参数</a:t>
            </a:r>
          </a:p>
          <a:p>
            <a:pPr>
              <a:lnSpc>
                <a:spcPct val="150000"/>
              </a:lnSpc>
            </a:pPr>
            <a:r>
              <a:rPr lang="zh-CN" altLang="en-US" sz="1600" dirty="0">
                <a:latin typeface="微软雅黑" panose="020B0503020204020204" pitchFamily="34" charset="-122"/>
                <a:ea typeface="微软雅黑" panose="020B0503020204020204" pitchFamily="34" charset="-122"/>
              </a:rPr>
              <a:t>第五节</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 自由大气中的</a:t>
            </a:r>
            <a:r>
              <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平衡</a:t>
            </a:r>
            <a:r>
              <a:rPr lang="zh-CN" altLang="en-US" sz="1600" b="1" dirty="0" smtClean="0">
                <a:solidFill>
                  <a:srgbClr val="002060"/>
                </a:solidFill>
                <a:latin typeface="微软雅黑" panose="020B0503020204020204" pitchFamily="34" charset="-122"/>
                <a:ea typeface="微软雅黑" panose="020B0503020204020204" pitchFamily="34" charset="-122"/>
                <a:sym typeface="Arial" panose="020B0604020202020204" pitchFamily="34" charset="0"/>
              </a:rPr>
              <a:t>运动</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3"/>
          <a:stretch>
            <a:fillRect/>
          </a:stretch>
        </p:blipFill>
        <p:spPr>
          <a:xfrm>
            <a:off x="3903290" y="3435849"/>
            <a:ext cx="5140562" cy="3303269"/>
          </a:xfrm>
          <a:prstGeom prst="rect">
            <a:avLst/>
          </a:prstGeom>
        </p:spPr>
      </p:pic>
      <p:graphicFrame>
        <p:nvGraphicFramePr>
          <p:cNvPr id="10" name="对象 9"/>
          <p:cNvGraphicFramePr>
            <a:graphicFrameLocks/>
          </p:cNvGraphicFramePr>
          <p:nvPr/>
        </p:nvGraphicFramePr>
        <p:xfrm>
          <a:off x="3893332" y="1523998"/>
          <a:ext cx="5051731" cy="1314577"/>
        </p:xfrm>
        <a:graphic>
          <a:graphicData uri="http://schemas.openxmlformats.org/presentationml/2006/ole">
            <p:oleObj spid="_x0000_s170029" name="Equation" r:id="rId4" imgW="81991200" imgH="21336000" progId="Equation.DSMT4">
              <p:embed/>
            </p:oleObj>
          </a:graphicData>
        </a:graphic>
      </p:graphicFrame>
      <p:graphicFrame>
        <p:nvGraphicFramePr>
          <p:cNvPr id="12" name="图示 11"/>
          <p:cNvGraphicFramePr/>
          <p:nvPr/>
        </p:nvGraphicFramePr>
        <p:xfrm>
          <a:off x="142935" y="3147784"/>
          <a:ext cx="3789734" cy="31227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9992" y="2232248"/>
            <a:ext cx="4509120" cy="4509120"/>
          </a:xfrm>
          <a:prstGeom prst="rect">
            <a:avLst/>
          </a:prstGeom>
        </p:spPr>
      </p:pic>
      <p:sp>
        <p:nvSpPr>
          <p:cNvPr id="2" name="标题 1"/>
          <p:cNvSpPr>
            <a:spLocks noGrp="1"/>
          </p:cNvSpPr>
          <p:nvPr>
            <p:ph type="title"/>
          </p:nvPr>
        </p:nvSpPr>
        <p:spPr/>
        <p:txBody>
          <a:bodyPr/>
          <a:lstStyle/>
          <a:p>
            <a:r>
              <a:rPr lang="zh-CN" altLang="en-US" dirty="0" smtClean="0"/>
              <a:t>作业</a:t>
            </a:r>
            <a:endParaRPr lang="zh-CN" altLang="en-US" dirty="0"/>
          </a:p>
        </p:txBody>
      </p:sp>
      <p:sp>
        <p:nvSpPr>
          <p:cNvPr id="4" name="内容占位符 3"/>
          <p:cNvSpPr>
            <a:spLocks noGrp="1"/>
          </p:cNvSpPr>
          <p:nvPr>
            <p:ph idx="1"/>
          </p:nvPr>
        </p:nvSpPr>
        <p:spPr>
          <a:xfrm>
            <a:off x="457200" y="1600200"/>
            <a:ext cx="5194920" cy="3773015"/>
          </a:xfrm>
        </p:spPr>
        <p:txBody>
          <a:bodyPr>
            <a:normAutofit fontScale="85000" lnSpcReduction="20000"/>
          </a:bodyPr>
          <a:lstStyle/>
          <a:p>
            <a:pPr>
              <a:lnSpc>
                <a:spcPct val="150000"/>
              </a:lnSpc>
            </a:pPr>
            <a:r>
              <a:rPr lang="zh-CN" altLang="en-US" sz="2400" dirty="0"/>
              <a:t>动力</a:t>
            </a:r>
            <a:r>
              <a:rPr lang="zh-CN" altLang="en-US" sz="2400" dirty="0" smtClean="0"/>
              <a:t>气象</a:t>
            </a:r>
            <a:r>
              <a:rPr lang="en-US" altLang="zh-CN" sz="2400" dirty="0" smtClean="0"/>
              <a:t>P84</a:t>
            </a:r>
            <a:r>
              <a:rPr lang="zh-CN" altLang="en-US" sz="2400" dirty="0" smtClean="0"/>
              <a:t>习题</a:t>
            </a:r>
            <a:r>
              <a:rPr lang="en-US" altLang="zh-CN" sz="2400" dirty="0" smtClean="0"/>
              <a:t>5</a:t>
            </a:r>
          </a:p>
          <a:p>
            <a:pPr lvl="1">
              <a:lnSpc>
                <a:spcPct val="150000"/>
              </a:lnSpc>
              <a:buFont typeface="Wingdings" panose="05000000000000000000" pitchFamily="2" charset="2"/>
              <a:buChar char="ü"/>
            </a:pPr>
            <a:r>
              <a:rPr lang="en-US" altLang="zh-CN" sz="2000" dirty="0" smtClean="0">
                <a:solidFill>
                  <a:schemeClr val="tx1"/>
                </a:solidFill>
              </a:rPr>
              <a:t>5.1</a:t>
            </a:r>
          </a:p>
          <a:p>
            <a:pPr lvl="1">
              <a:lnSpc>
                <a:spcPct val="150000"/>
              </a:lnSpc>
              <a:buFont typeface="Wingdings" panose="05000000000000000000" pitchFamily="2" charset="2"/>
              <a:buChar char="ü"/>
            </a:pPr>
            <a:r>
              <a:rPr lang="en-US" altLang="zh-CN" sz="2000" dirty="0" smtClean="0">
                <a:solidFill>
                  <a:schemeClr val="tx1"/>
                </a:solidFill>
              </a:rPr>
              <a:t>5.2</a:t>
            </a:r>
          </a:p>
          <a:p>
            <a:pPr lvl="1">
              <a:lnSpc>
                <a:spcPct val="150000"/>
              </a:lnSpc>
              <a:buFont typeface="Wingdings" panose="05000000000000000000" pitchFamily="2" charset="2"/>
              <a:buChar char="ü"/>
            </a:pPr>
            <a:r>
              <a:rPr lang="en-US" altLang="zh-CN" sz="2000" dirty="0" smtClean="0">
                <a:solidFill>
                  <a:schemeClr val="tx1"/>
                </a:solidFill>
              </a:rPr>
              <a:t>5.3</a:t>
            </a:r>
          </a:p>
          <a:p>
            <a:pPr lvl="1">
              <a:lnSpc>
                <a:spcPct val="150000"/>
              </a:lnSpc>
              <a:buFont typeface="Wingdings" panose="05000000000000000000" pitchFamily="2" charset="2"/>
              <a:buChar char="ü"/>
            </a:pPr>
            <a:r>
              <a:rPr lang="en-US" altLang="zh-CN" sz="2000" dirty="0" smtClean="0">
                <a:solidFill>
                  <a:schemeClr val="tx1"/>
                </a:solidFill>
              </a:rPr>
              <a:t>5.9</a:t>
            </a:r>
          </a:p>
          <a:p>
            <a:pPr lvl="1">
              <a:lnSpc>
                <a:spcPct val="150000"/>
              </a:lnSpc>
              <a:buFont typeface="Wingdings" panose="05000000000000000000" pitchFamily="2" charset="2"/>
              <a:buChar char="ü"/>
            </a:pPr>
            <a:r>
              <a:rPr lang="en-US" altLang="zh-CN" sz="2000" smtClean="0">
                <a:solidFill>
                  <a:schemeClr val="tx1"/>
                </a:solidFill>
              </a:rPr>
              <a:t>5.16</a:t>
            </a:r>
            <a:endParaRPr lang="en-US" altLang="zh-CN" sz="2000" dirty="0" smtClean="0">
              <a:solidFill>
                <a:schemeClr val="tx1"/>
              </a:solidFill>
            </a:endParaRPr>
          </a:p>
          <a:p>
            <a:pPr lvl="1">
              <a:lnSpc>
                <a:spcPct val="150000"/>
              </a:lnSpc>
              <a:buFont typeface="Wingdings" panose="05000000000000000000" pitchFamily="2" charset="2"/>
              <a:buChar char="ü"/>
            </a:pPr>
            <a:r>
              <a:rPr lang="en-US" altLang="zh-CN" sz="2000" dirty="0" smtClean="0">
                <a:solidFill>
                  <a:schemeClr val="tx1"/>
                </a:solidFill>
              </a:rPr>
              <a:t>5.17</a:t>
            </a:r>
          </a:p>
          <a:p>
            <a:pPr lvl="1">
              <a:lnSpc>
                <a:spcPct val="150000"/>
              </a:lnSpc>
              <a:buFont typeface="Wingdings" panose="05000000000000000000" pitchFamily="2" charset="2"/>
              <a:buChar char="ü"/>
            </a:pPr>
            <a:r>
              <a:rPr lang="en-US" altLang="zh-CN" sz="2000" dirty="0" smtClean="0">
                <a:solidFill>
                  <a:schemeClr val="tx1"/>
                </a:solidFill>
              </a:rPr>
              <a:t>5.18</a:t>
            </a:r>
          </a:p>
          <a:p>
            <a:pPr lvl="1">
              <a:lnSpc>
                <a:spcPct val="150000"/>
              </a:lnSpc>
              <a:buFont typeface="Wingdings" panose="05000000000000000000" pitchFamily="2" charset="2"/>
              <a:buChar char="ü"/>
            </a:pPr>
            <a:r>
              <a:rPr lang="en-US" altLang="zh-CN" sz="2000" dirty="0" smtClean="0">
                <a:solidFill>
                  <a:schemeClr val="tx1"/>
                </a:solidFill>
              </a:rPr>
              <a:t>5.19</a:t>
            </a:r>
            <a:endParaRPr lang="zh-CN" altLang="en-US" dirty="0">
              <a:solidFill>
                <a:schemeClr val="tx1"/>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73</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21367" y="711220"/>
            <a:ext cx="8280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buFont typeface="Wingdings" panose="05000000000000000000" pitchFamily="2" charset="2"/>
              <a:buChar char="p"/>
            </a:pPr>
            <a:r>
              <a:rPr lang="zh-CN" altLang="en-US" sz="2400" b="0" dirty="0">
                <a:ea typeface="微软雅黑" panose="020B0503020204020204" pitchFamily="34" charset="-122"/>
              </a:rPr>
              <a:t> </a:t>
            </a:r>
            <a:r>
              <a:rPr lang="zh-CN" altLang="en-US" sz="2400" b="0" dirty="0" smtClean="0">
                <a:ea typeface="微软雅黑" panose="020B0503020204020204" pitchFamily="34" charset="-122"/>
              </a:rPr>
              <a:t>有些</a:t>
            </a:r>
            <a:r>
              <a:rPr lang="zh-CN" altLang="en-US" sz="2400" b="0" dirty="0">
                <a:ea typeface="微软雅黑" panose="020B0503020204020204" pitchFamily="34" charset="-122"/>
              </a:rPr>
              <a:t>物理量本身及其改变量的尺度可由实际观测数据确定，如水平风速、气压和气温等</a:t>
            </a:r>
            <a:r>
              <a:rPr lang="zh-CN" altLang="en-US" sz="2400" b="0" dirty="0" smtClean="0">
                <a:ea typeface="微软雅黑" panose="020B0503020204020204" pitchFamily="34" charset="-122"/>
              </a:rPr>
              <a:t>。</a:t>
            </a:r>
            <a:endParaRPr lang="en-US" altLang="zh-CN" sz="2400" b="0" dirty="0" smtClean="0">
              <a:ea typeface="微软雅黑" panose="020B0503020204020204" pitchFamily="34" charset="-122"/>
            </a:endParaRPr>
          </a:p>
          <a:p>
            <a:pPr marL="342900" indent="-342900" algn="just" eaLnBrk="1" hangingPunct="1">
              <a:lnSpc>
                <a:spcPct val="150000"/>
              </a:lnSpc>
              <a:buFont typeface="Wingdings" panose="05000000000000000000" pitchFamily="2" charset="2"/>
              <a:buChar char="p"/>
            </a:pPr>
            <a:r>
              <a:rPr lang="zh-CN" altLang="en-US" sz="2400" b="0" dirty="0" smtClean="0">
                <a:ea typeface="微软雅黑" panose="020B0503020204020204" pitchFamily="34" charset="-122"/>
              </a:rPr>
              <a:t> 另</a:t>
            </a:r>
            <a:r>
              <a:rPr lang="zh-CN" altLang="en-US" sz="2400" b="0" dirty="0">
                <a:ea typeface="微软雅黑" panose="020B0503020204020204" pitchFamily="34" charset="-122"/>
              </a:rPr>
              <a:t>一些物理量如空气密度和垂直运动速度等没有直接观测数据，其尺度必须由</a:t>
            </a:r>
            <a:r>
              <a:rPr lang="zh-CN" altLang="en-US" sz="2400" dirty="0">
                <a:solidFill>
                  <a:srgbClr val="002060"/>
                </a:solidFill>
                <a:ea typeface="微软雅黑" panose="020B0503020204020204" pitchFamily="34" charset="-122"/>
              </a:rPr>
              <a:t>基本方程如状态方程或</a:t>
            </a:r>
            <a:r>
              <a:rPr lang="zh-CN" altLang="en-US" sz="2400" dirty="0" smtClean="0">
                <a:solidFill>
                  <a:srgbClr val="002060"/>
                </a:solidFill>
                <a:ea typeface="微软雅黑" panose="020B0503020204020204" pitchFamily="34" charset="-122"/>
              </a:rPr>
              <a:t>连续方程</a:t>
            </a:r>
            <a:r>
              <a:rPr lang="zh-CN" altLang="en-US" sz="2400" b="0" dirty="0">
                <a:ea typeface="微软雅黑" panose="020B0503020204020204" pitchFamily="34" charset="-122"/>
              </a:rPr>
              <a:t>得出</a:t>
            </a:r>
            <a:r>
              <a:rPr lang="zh-CN" altLang="en-US" sz="2400" b="0" dirty="0" smtClean="0">
                <a:ea typeface="微软雅黑" panose="020B0503020204020204" pitchFamily="34" charset="-122"/>
              </a:rPr>
              <a:t>。</a:t>
            </a:r>
            <a:endParaRPr lang="en-US" altLang="zh-CN" sz="2400" b="0" dirty="0" smtClean="0">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8</a:t>
            </a:fld>
            <a:endParaRPr lang="zh-CN" altLang="en-US"/>
          </a:p>
        </p:txBody>
      </p:sp>
      <p:graphicFrame>
        <p:nvGraphicFramePr>
          <p:cNvPr id="3" name="对象 2"/>
          <p:cNvGraphicFramePr>
            <a:graphicFrameLocks noChangeAspect="1"/>
          </p:cNvGraphicFramePr>
          <p:nvPr/>
        </p:nvGraphicFramePr>
        <p:xfrm>
          <a:off x="2794855" y="5213106"/>
          <a:ext cx="3910012" cy="1079500"/>
        </p:xfrm>
        <a:graphic>
          <a:graphicData uri="http://schemas.openxmlformats.org/presentationml/2006/ole">
            <p:oleObj spid="_x0000_s151553" name="Equation" r:id="rId3" imgW="2438280" imgH="660240" progId="Equation.DSMT4">
              <p:embed/>
            </p:oleObj>
          </a:graphicData>
        </a:graphic>
      </p:graphicFrame>
      <p:cxnSp>
        <p:nvCxnSpPr>
          <p:cNvPr id="6" name="直接连接符 5"/>
          <p:cNvCxnSpPr/>
          <p:nvPr/>
        </p:nvCxnSpPr>
        <p:spPr>
          <a:xfrm>
            <a:off x="0" y="3115638"/>
            <a:ext cx="914400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图文框 8"/>
          <p:cNvSpPr/>
          <p:nvPr/>
        </p:nvSpPr>
        <p:spPr>
          <a:xfrm>
            <a:off x="539012" y="3302675"/>
            <a:ext cx="721895" cy="6232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899960" y="3484103"/>
            <a:ext cx="6884686" cy="1384995"/>
          </a:xfrm>
          <a:prstGeom prst="rect">
            <a:avLst/>
          </a:prstGeom>
          <a:solidFill>
            <a:schemeClr val="bg1"/>
          </a:solidFill>
        </p:spPr>
        <p:txBody>
          <a:bodyPr wrap="square">
            <a:spAutoFit/>
          </a:bodyPr>
          <a:lstStyle/>
          <a:p>
            <a:pPr algn="just">
              <a:lnSpc>
                <a:spcPct val="150000"/>
              </a:lnSpc>
            </a:pPr>
            <a:r>
              <a:rPr lang="zh-CN" altLang="en-US" sz="3200" dirty="0" smtClean="0">
                <a:ea typeface="微软雅黑" panose="020B0503020204020204" pitchFamily="34" charset="-122"/>
              </a:rPr>
              <a:t>例如：</a:t>
            </a:r>
            <a:r>
              <a:rPr lang="zh-CN" altLang="en-US" sz="2400" dirty="0" smtClean="0">
                <a:ea typeface="微软雅黑" panose="020B0503020204020204" pitchFamily="34" charset="-122"/>
              </a:rPr>
              <a:t>估算大</a:t>
            </a:r>
            <a:r>
              <a:rPr lang="zh-CN" altLang="en-US" sz="2400" dirty="0">
                <a:ea typeface="微软雅黑" panose="020B0503020204020204" pitchFamily="34" charset="-122"/>
              </a:rPr>
              <a:t>尺度的密度的量</a:t>
            </a:r>
            <a:r>
              <a:rPr lang="zh-CN" altLang="en-US" sz="2400" dirty="0" smtClean="0">
                <a:ea typeface="微软雅黑" panose="020B0503020204020204" pitchFamily="34" charset="-122"/>
              </a:rPr>
              <a:t>级</a:t>
            </a:r>
            <a:endParaRPr lang="en-US" altLang="zh-CN" sz="2400" dirty="0">
              <a:ea typeface="微软雅黑" panose="020B0503020204020204" pitchFamily="34" charset="-122"/>
            </a:endParaRPr>
          </a:p>
          <a:p>
            <a:pPr algn="just">
              <a:lnSpc>
                <a:spcPct val="150000"/>
              </a:lnSpc>
            </a:pPr>
            <a:r>
              <a:rPr lang="zh-CN" altLang="en-US" sz="2400" dirty="0" smtClean="0">
                <a:ea typeface="微软雅黑" panose="020B0503020204020204" pitchFamily="34" charset="-122"/>
              </a:rPr>
              <a:t>                     P</a:t>
            </a:r>
            <a:r>
              <a:rPr lang="zh-CN" altLang="en-US" sz="2400" dirty="0">
                <a:ea typeface="微软雅黑" panose="020B0503020204020204" pitchFamily="34" charset="-122"/>
              </a:rPr>
              <a:t>-1000hPa、T-300K、R-287J(Kg·K))</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10147" y="847024"/>
            <a:ext cx="8280400" cy="1292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lang="zh-CN" altLang="en-US" sz="2000" b="0" dirty="0" smtClean="0">
                <a:ea typeface="微软雅黑" panose="020B0503020204020204" pitchFamily="34" charset="-122"/>
              </a:rPr>
              <a:t>大气</a:t>
            </a:r>
            <a:r>
              <a:rPr lang="zh-CN" altLang="en-US" sz="2000" b="0" dirty="0">
                <a:ea typeface="微软雅黑" panose="020B0503020204020204" pitchFamily="34" charset="-122"/>
              </a:rPr>
              <a:t>运动常按照运动</a:t>
            </a:r>
            <a:r>
              <a:rPr lang="zh-CN" altLang="en-US" sz="2000" dirty="0">
                <a:solidFill>
                  <a:srgbClr val="C00000"/>
                </a:solidFill>
                <a:ea typeface="微软雅黑" panose="020B0503020204020204" pitchFamily="34" charset="-122"/>
              </a:rPr>
              <a:t>水平尺度的大小</a:t>
            </a:r>
            <a:r>
              <a:rPr lang="zh-CN" altLang="en-US" sz="2000" b="0" dirty="0">
                <a:ea typeface="微软雅黑" panose="020B0503020204020204" pitchFamily="34" charset="-122"/>
              </a:rPr>
              <a:t>来进行分类，一般大气运动分为三类</a:t>
            </a:r>
            <a:r>
              <a:rPr lang="zh-CN" altLang="en-US" sz="2000" b="0" dirty="0" smtClean="0">
                <a:ea typeface="微软雅黑" panose="020B0503020204020204" pitchFamily="34" charset="-122"/>
              </a:rPr>
              <a:t>：</a:t>
            </a:r>
            <a:r>
              <a:rPr lang="zh-CN" altLang="en-US" sz="3200" dirty="0">
                <a:solidFill>
                  <a:srgbClr val="002060"/>
                </a:solidFill>
                <a:ea typeface="微软雅黑" panose="020B0503020204020204" pitchFamily="34" charset="-122"/>
              </a:rPr>
              <a:t>大尺度</a:t>
            </a:r>
            <a:r>
              <a:rPr lang="zh-CN" altLang="en-US" sz="3200" dirty="0" smtClean="0">
                <a:solidFill>
                  <a:srgbClr val="002060"/>
                </a:solidFill>
                <a:ea typeface="微软雅黑" panose="020B0503020204020204" pitchFamily="34" charset="-122"/>
              </a:rPr>
              <a:t>运动</a:t>
            </a:r>
            <a:r>
              <a:rPr lang="zh-CN" altLang="en-US" sz="3200" dirty="0">
                <a:ea typeface="微软雅黑" panose="020B0503020204020204" pitchFamily="34" charset="-122"/>
              </a:rPr>
              <a:t>、</a:t>
            </a:r>
            <a:r>
              <a:rPr lang="zh-CN" altLang="en-US" sz="3200" dirty="0" smtClean="0">
                <a:solidFill>
                  <a:srgbClr val="002060"/>
                </a:solidFill>
                <a:ea typeface="微软雅黑" panose="020B0503020204020204" pitchFamily="34" charset="-122"/>
              </a:rPr>
              <a:t>中尺度运动</a:t>
            </a:r>
            <a:r>
              <a:rPr lang="zh-CN" altLang="en-US" sz="3200" dirty="0">
                <a:ea typeface="微软雅黑" panose="020B0503020204020204" pitchFamily="34" charset="-122"/>
              </a:rPr>
              <a:t>、</a:t>
            </a:r>
            <a:r>
              <a:rPr lang="zh-CN" altLang="en-US" sz="3200" dirty="0" smtClean="0">
                <a:solidFill>
                  <a:srgbClr val="002060"/>
                </a:solidFill>
                <a:ea typeface="微软雅黑" panose="020B0503020204020204" pitchFamily="34" charset="-122"/>
              </a:rPr>
              <a:t>小尺度运动</a:t>
            </a:r>
            <a:endParaRPr lang="zh-CN" altLang="en-US" sz="3200" b="0" dirty="0">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9</a:t>
            </a:fld>
            <a:endParaRPr lang="zh-CN" altLang="en-US"/>
          </a:p>
        </p:txBody>
      </p:sp>
      <p:graphicFrame>
        <p:nvGraphicFramePr>
          <p:cNvPr id="4" name="表格 3"/>
          <p:cNvGraphicFramePr>
            <a:graphicFrameLocks noGrp="1"/>
          </p:cNvGraphicFramePr>
          <p:nvPr/>
        </p:nvGraphicFramePr>
        <p:xfrm>
          <a:off x="794319" y="2051841"/>
          <a:ext cx="7585296" cy="4572000"/>
        </p:xfrm>
        <a:graphic>
          <a:graphicData uri="http://schemas.openxmlformats.org/drawingml/2006/table">
            <a:tbl>
              <a:tblPr firstRow="1" bandRow="1">
                <a:tableStyleId>{5C22544A-7EE6-4342-B048-85BDC9FD1C3A}</a:tableStyleId>
              </a:tblPr>
              <a:tblGrid>
                <a:gridCol w="1479109"/>
                <a:gridCol w="2096441"/>
                <a:gridCol w="2113422"/>
                <a:gridCol w="1896324"/>
              </a:tblGrid>
              <a:tr h="370840">
                <a:tc rowSpan="6">
                  <a:txBody>
                    <a:bodyPr/>
                    <a:lstStyle/>
                    <a:p>
                      <a:pPr algn="ctr"/>
                      <a:r>
                        <a:rPr lang="zh-CN" altLang="en-US" sz="2800" dirty="0" smtClean="0">
                          <a:latin typeface="黑体" panose="02010609060101010101" pitchFamily="49" charset="-122"/>
                          <a:ea typeface="黑体" panose="02010609060101010101" pitchFamily="49" charset="-122"/>
                        </a:rPr>
                        <a:t>大尺度运动</a:t>
                      </a:r>
                      <a:endParaRPr lang="zh-CN" altLang="en-US" sz="2800" dirty="0">
                        <a:latin typeface="黑体" panose="02010609060101010101" pitchFamily="49" charset="-122"/>
                        <a:ea typeface="黑体" panose="02010609060101010101" pitchFamily="49"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特征</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范围</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例子</a:t>
                      </a:r>
                      <a:endParaRPr lang="zh-CN" altLang="en-US" sz="2400" dirty="0">
                        <a:latin typeface="微软雅黑" panose="020B0503020204020204" pitchFamily="34" charset="-122"/>
                        <a:ea typeface="微软雅黑" panose="020B0503020204020204" pitchFamily="34" charset="-122"/>
                      </a:endParaRPr>
                    </a:p>
                  </a:txBody>
                  <a:tcPr anchor="ctr"/>
                </a:tc>
              </a:tr>
              <a:tr h="370840">
                <a:tc vMerge="1">
                  <a:txBody>
                    <a:bodyPr/>
                    <a:lstStyle/>
                    <a:p>
                      <a:endParaRPr lang="zh-CN"/>
                    </a:p>
                  </a:txBody>
                  <a:tcPr anchor="ctr"/>
                </a:tc>
                <a:tc>
                  <a:txBody>
                    <a:bodyPr/>
                    <a:lstStyle/>
                    <a:p>
                      <a:pPr algn="ctr"/>
                      <a:r>
                        <a:rPr lang="zh-CN" altLang="en-US" sz="2400" b="0" dirty="0" smtClean="0">
                          <a:ea typeface="微软雅黑" panose="020B0503020204020204" pitchFamily="34" charset="-122"/>
                        </a:rPr>
                        <a:t>水平空间尺度</a:t>
                      </a:r>
                      <a:endParaRPr lang="zh-CN" alt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dirty="0" smtClean="0">
                          <a:ea typeface="微软雅黑" panose="020B0503020204020204" pitchFamily="34" charset="-122"/>
                        </a:rPr>
                        <a:t>可达到几千公里</a:t>
                      </a:r>
                      <a:endParaRPr lang="zh-CN" altLang="en-US" sz="2400" dirty="0" smtClean="0"/>
                    </a:p>
                    <a:p>
                      <a:pPr algn="ctr"/>
                      <a:r>
                        <a:rPr lang="zh-CN" altLang="en-US" sz="2400" b="0" dirty="0" smtClean="0">
                          <a:ea typeface="微软雅黑" panose="020B0503020204020204" pitchFamily="34" charset="-122"/>
                        </a:rPr>
                        <a:t>L</a:t>
                      </a:r>
                      <a:r>
                        <a:rPr lang="en-US" altLang="zh-CN" sz="2400" b="0" dirty="0" smtClean="0">
                          <a:ea typeface="微软雅黑" panose="020B0503020204020204" pitchFamily="34" charset="-122"/>
                        </a:rPr>
                        <a:t>≥</a:t>
                      </a:r>
                      <a:r>
                        <a:rPr lang="zh-CN" altLang="en-US" sz="2400" b="0" dirty="0" smtClean="0">
                          <a:ea typeface="微软雅黑" panose="020B0503020204020204" pitchFamily="34" charset="-122"/>
                        </a:rPr>
                        <a:t>10</a:t>
                      </a:r>
                      <a:r>
                        <a:rPr lang="zh-CN" altLang="en-US" sz="2400" b="0" baseline="30000" dirty="0" smtClean="0">
                          <a:ea typeface="微软雅黑" panose="020B0503020204020204" pitchFamily="34" charset="-122"/>
                        </a:rPr>
                        <a:t>6</a:t>
                      </a:r>
                      <a:r>
                        <a:rPr lang="zh-CN" altLang="en-US" sz="2400" b="0" dirty="0" smtClean="0">
                          <a:ea typeface="微软雅黑" panose="020B0503020204020204" pitchFamily="34" charset="-122"/>
                        </a:rPr>
                        <a:t>米</a:t>
                      </a:r>
                      <a:endParaRPr lang="zh-CN" altLang="en-US" sz="2400" dirty="0"/>
                    </a:p>
                  </a:txBody>
                  <a:tcPr anchor="ctr"/>
                </a:tc>
                <a:tc rowSpan="5">
                  <a:txBody>
                    <a:bodyPr/>
                    <a:lstStyle/>
                    <a:p>
                      <a:pPr algn="l"/>
                      <a:r>
                        <a:rPr lang="zh-CN" altLang="en-US" sz="2400" b="0" dirty="0" smtClean="0">
                          <a:ea typeface="微软雅黑" panose="020B0503020204020204" pitchFamily="34" charset="-122"/>
                        </a:rPr>
                        <a:t>大型气旋(温带气旋、蒙古气旋)和反气旋(太平洋副热带高压、南亚高压、伊朗高压、澳大利亚高压)、大气长波(罗斯贝波)等</a:t>
                      </a:r>
                      <a:endParaRPr lang="zh-CN" altLang="en-US" sz="2400" dirty="0"/>
                    </a:p>
                  </a:txBody>
                  <a:tcPr anchor="ctr"/>
                </a:tc>
              </a:tr>
              <a:tr h="370840">
                <a:tc vMerge="1">
                  <a:txBody>
                    <a:bodyPr/>
                    <a:lstStyle/>
                    <a:p>
                      <a:endParaRPr lang="zh-CN"/>
                    </a:p>
                  </a:txBody>
                  <a:tcPr/>
                </a:tc>
                <a:tc>
                  <a:txBody>
                    <a:bodyPr/>
                    <a:lstStyle/>
                    <a:p>
                      <a:pPr algn="ctr"/>
                      <a:r>
                        <a:rPr lang="zh-CN" altLang="en-US" sz="2400" b="0" dirty="0" smtClean="0">
                          <a:ea typeface="微软雅黑" panose="020B0503020204020204" pitchFamily="34" charset="-122"/>
                        </a:rPr>
                        <a:t>垂直空间</a:t>
                      </a:r>
                      <a:endParaRPr lang="zh-CN" altLang="en-US" sz="2400" dirty="0"/>
                    </a:p>
                  </a:txBody>
                  <a:tcPr anchor="ctr"/>
                </a:tc>
                <a:tc>
                  <a:txBody>
                    <a:bodyPr/>
                    <a:lstStyle/>
                    <a:p>
                      <a:pPr algn="ctr"/>
                      <a:r>
                        <a:rPr lang="zh-CN" altLang="en-US" sz="2400" b="0" dirty="0" smtClean="0">
                          <a:ea typeface="微软雅黑" panose="020B0503020204020204" pitchFamily="34" charset="-122"/>
                        </a:rPr>
                        <a:t>对流层(10km)</a:t>
                      </a:r>
                      <a:endParaRPr lang="zh-CN" altLang="en-US" sz="2400" dirty="0"/>
                    </a:p>
                  </a:txBody>
                  <a:tcPr anchor="ctr"/>
                </a:tc>
                <a:tc vMerge="1">
                  <a:txBody>
                    <a:bodyPr/>
                    <a:lstStyle/>
                    <a:p>
                      <a:endParaRPr lang="zh-CN"/>
                    </a:p>
                  </a:txBody>
                  <a:tcPr/>
                </a:tc>
              </a:tr>
              <a:tr h="370840">
                <a:tc vMerge="1">
                  <a:txBody>
                    <a:bodyPr/>
                    <a:lstStyle/>
                    <a:p>
                      <a:endParaRPr lang="zh-CN"/>
                    </a:p>
                  </a:txBody>
                  <a:tcPr/>
                </a:tc>
                <a:tc>
                  <a:txBody>
                    <a:bodyPr/>
                    <a:lstStyle/>
                    <a:p>
                      <a:pPr algn="ctr"/>
                      <a:r>
                        <a:rPr lang="zh-CN" altLang="en-US" sz="2400" b="0" dirty="0" smtClean="0">
                          <a:ea typeface="微软雅黑" panose="020B0503020204020204" pitchFamily="34" charset="-122"/>
                        </a:rPr>
                        <a:t>生命史</a:t>
                      </a:r>
                      <a:endParaRPr lang="zh-CN" altLang="en-US" sz="2400" dirty="0"/>
                    </a:p>
                  </a:txBody>
                  <a:tcPr anchor="ctr"/>
                </a:tc>
                <a:tc>
                  <a:txBody>
                    <a:bodyPr/>
                    <a:lstStyle/>
                    <a:p>
                      <a:pPr algn="ctr"/>
                      <a:r>
                        <a:rPr lang="zh-CN" altLang="en-US" sz="2400" b="0" dirty="0" smtClean="0">
                          <a:ea typeface="微软雅黑" panose="020B0503020204020204" pitchFamily="34" charset="-122"/>
                        </a:rPr>
                        <a:t>&gt;5d</a:t>
                      </a:r>
                      <a:endParaRPr lang="zh-CN" altLang="en-US" sz="2400" dirty="0"/>
                    </a:p>
                  </a:txBody>
                  <a:tcPr anchor="ctr"/>
                </a:tc>
                <a:tc vMerge="1">
                  <a:txBody>
                    <a:bodyPr/>
                    <a:lstStyle/>
                    <a:p>
                      <a:endParaRPr lang="zh-CN"/>
                    </a:p>
                  </a:txBody>
                  <a:tcPr/>
                </a:tc>
              </a:tr>
              <a:tr h="370840">
                <a:tc vMerge="1">
                  <a:txBody>
                    <a:bodyPr/>
                    <a:lstStyle/>
                    <a:p>
                      <a:endParaRPr lang="zh-CN"/>
                    </a:p>
                  </a:txBody>
                  <a:tcPr/>
                </a:tc>
                <a:tc>
                  <a:txBody>
                    <a:bodyPr/>
                    <a:lstStyle/>
                    <a:p>
                      <a:pPr algn="ctr"/>
                      <a:r>
                        <a:rPr lang="zh-CN" altLang="en-US" sz="2400" b="0" dirty="0" smtClean="0">
                          <a:ea typeface="微软雅黑" panose="020B0503020204020204" pitchFamily="34" charset="-122"/>
                        </a:rPr>
                        <a:t>水平风速</a:t>
                      </a:r>
                      <a:endParaRPr lang="zh-CN" altLang="en-US" sz="2400" dirty="0"/>
                    </a:p>
                  </a:txBody>
                  <a:tcPr anchor="ctr"/>
                </a:tc>
                <a:tc>
                  <a:txBody>
                    <a:bodyPr/>
                    <a:lstStyle/>
                    <a:p>
                      <a:pPr algn="ctr"/>
                      <a:r>
                        <a:rPr lang="en-US" altLang="zh-CN" sz="2400" b="0" dirty="0" smtClean="0">
                          <a:ea typeface="微软雅黑" panose="020B0503020204020204" pitchFamily="34" charset="-122"/>
                        </a:rPr>
                        <a:t>10</a:t>
                      </a:r>
                      <a:r>
                        <a:rPr lang="en-US" altLang="zh-CN" sz="2400" b="0" baseline="30000" dirty="0" smtClean="0">
                          <a:ea typeface="微软雅黑" panose="020B0503020204020204" pitchFamily="34" charset="-122"/>
                        </a:rPr>
                        <a:t>1</a:t>
                      </a:r>
                      <a:r>
                        <a:rPr lang="en-US" altLang="zh-CN" sz="2400" b="0" dirty="0" smtClean="0">
                          <a:ea typeface="微软雅黑" panose="020B0503020204020204" pitchFamily="34" charset="-122"/>
                        </a:rPr>
                        <a:t> </a:t>
                      </a:r>
                      <a:r>
                        <a:rPr lang="zh-CN" altLang="en-US" sz="2400" b="0" dirty="0" smtClean="0">
                          <a:ea typeface="微软雅黑" panose="020B0503020204020204" pitchFamily="34" charset="-122"/>
                        </a:rPr>
                        <a:t>m·s</a:t>
                      </a:r>
                      <a:r>
                        <a:rPr lang="zh-CN" altLang="en-US" sz="2400" b="0" baseline="30000" dirty="0" smtClean="0">
                          <a:ea typeface="微软雅黑" panose="020B0503020204020204" pitchFamily="34" charset="-122"/>
                        </a:rPr>
                        <a:t>-1</a:t>
                      </a:r>
                      <a:endParaRPr lang="zh-CN" altLang="en-US" sz="2400" dirty="0"/>
                    </a:p>
                  </a:txBody>
                  <a:tcPr anchor="ctr"/>
                </a:tc>
                <a:tc vMerge="1">
                  <a:txBody>
                    <a:bodyPr/>
                    <a:lstStyle/>
                    <a:p>
                      <a:endParaRPr lang="zh-CN"/>
                    </a:p>
                  </a:txBody>
                  <a:tcPr/>
                </a:tc>
              </a:tr>
              <a:tr h="370840">
                <a:tc vMerge="1">
                  <a:txBody>
                    <a:bodyPr/>
                    <a:lstStyle/>
                    <a:p>
                      <a:endParaRPr lang="zh-CN"/>
                    </a:p>
                  </a:txBody>
                  <a:tcPr/>
                </a:tc>
                <a:tc>
                  <a:txBody>
                    <a:bodyPr/>
                    <a:lstStyle/>
                    <a:p>
                      <a:pPr algn="ctr"/>
                      <a:r>
                        <a:rPr lang="zh-CN" altLang="en-US" sz="2400" b="0" dirty="0" smtClean="0">
                          <a:ea typeface="微软雅黑" panose="020B0503020204020204" pitchFamily="34" charset="-122"/>
                        </a:rPr>
                        <a:t>垂直速度</a:t>
                      </a:r>
                      <a:endParaRPr lang="zh-CN" altLang="en-US" sz="2400" dirty="0"/>
                    </a:p>
                  </a:txBody>
                  <a:tcPr anchor="ctr"/>
                </a:tc>
                <a:tc>
                  <a:txBody>
                    <a:bodyPr/>
                    <a:lstStyle/>
                    <a:p>
                      <a:pPr algn="ctr"/>
                      <a:r>
                        <a:rPr lang="zh-CN" altLang="en-US" sz="2400" b="0" dirty="0" smtClean="0">
                          <a:ea typeface="微软雅黑" panose="020B0503020204020204" pitchFamily="34" charset="-122"/>
                        </a:rPr>
                        <a:t>1~5×10</a:t>
                      </a:r>
                      <a:r>
                        <a:rPr lang="zh-CN" altLang="en-US" sz="2400" b="0" baseline="30000" dirty="0" smtClean="0">
                          <a:ea typeface="微软雅黑" panose="020B0503020204020204" pitchFamily="34" charset="-122"/>
                        </a:rPr>
                        <a:t>-2</a:t>
                      </a:r>
                      <a:r>
                        <a:rPr lang="zh-CN" altLang="en-US" sz="2400" b="0" dirty="0" smtClean="0">
                          <a:ea typeface="微软雅黑" panose="020B0503020204020204" pitchFamily="34" charset="-122"/>
                        </a:rPr>
                        <a:t>m·s</a:t>
                      </a:r>
                      <a:r>
                        <a:rPr lang="zh-CN" altLang="en-US" sz="2400" b="0" baseline="30000" dirty="0" smtClean="0">
                          <a:ea typeface="微软雅黑" panose="020B0503020204020204" pitchFamily="34" charset="-122"/>
                        </a:rPr>
                        <a:t>-1</a:t>
                      </a:r>
                      <a:endParaRPr lang="zh-CN" altLang="en-US" sz="2400" dirty="0"/>
                    </a:p>
                  </a:txBody>
                  <a:tcPr anchor="ctr"/>
                </a:tc>
                <a:tc vMerge="1">
                  <a:txBody>
                    <a:bodyPr/>
                    <a:lstStyle/>
                    <a:p>
                      <a:endParaRPr lang="zh-CN"/>
                    </a:p>
                  </a:txBody>
                  <a:tcPr/>
                </a:tc>
              </a:tr>
            </a:tbl>
          </a:graphicData>
        </a:graphic>
      </p:graphicFrame>
      <p:sp>
        <p:nvSpPr>
          <p:cNvPr id="6" name="图文框 5"/>
          <p:cNvSpPr/>
          <p:nvPr/>
        </p:nvSpPr>
        <p:spPr>
          <a:xfrm>
            <a:off x="288758" y="48125"/>
            <a:ext cx="654518" cy="6737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a:xfrm>
            <a:off x="472167" y="293889"/>
            <a:ext cx="8229600" cy="639762"/>
          </a:xfrm>
          <a:solidFill>
            <a:schemeClr val="bg1"/>
          </a:solidFill>
        </p:spPr>
        <p:txBody>
          <a:bodyPr/>
          <a:lstStyle/>
          <a:p>
            <a:r>
              <a:rPr lang="zh-CN" altLang="en-US" b="0" dirty="0"/>
              <a:t>大气运动的分类</a:t>
            </a:r>
            <a:endParaRPr lang="zh-CN" alt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2016-2017学年第一学期大气流体力学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2016-2017学年第一学期大气流体力学模板</Template>
  <TotalTime>6</TotalTime>
  <Words>3274</Words>
  <Application>WPS 演示</Application>
  <PresentationFormat>全屏显示(4:3)</PresentationFormat>
  <Paragraphs>523</Paragraphs>
  <Slides>73</Slides>
  <Notes>6</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73</vt:i4>
      </vt:variant>
    </vt:vector>
  </HeadingPairs>
  <TitlesOfParts>
    <vt:vector size="77" baseType="lpstr">
      <vt:lpstr>2016-2017学年第一学期大气流体力学模板</vt:lpstr>
      <vt:lpstr>Equation</vt:lpstr>
      <vt:lpstr>Microsoft 公式 3.0</vt:lpstr>
      <vt:lpstr>MathType 6.0 Equation</vt:lpstr>
      <vt:lpstr>大气流体力学 Mechanics of the Atmospheric Fluids</vt:lpstr>
      <vt:lpstr>主要内容</vt:lpstr>
      <vt:lpstr>幻灯片 3</vt:lpstr>
      <vt:lpstr>数学的角度</vt:lpstr>
      <vt:lpstr>物理的角度</vt:lpstr>
      <vt:lpstr>幻灯片 6</vt:lpstr>
      <vt:lpstr>幻灯片 7</vt:lpstr>
      <vt:lpstr>幻灯片 8</vt:lpstr>
      <vt:lpstr>大气运动的分类</vt:lpstr>
      <vt:lpstr>大尺度运动实例</vt:lpstr>
      <vt:lpstr>中尺度运动</vt:lpstr>
      <vt:lpstr>小尺度运动</vt:lpstr>
      <vt:lpstr>特征尺度</vt:lpstr>
      <vt:lpstr>各种特征尺度的记号</vt:lpstr>
      <vt:lpstr>尺度分析</vt:lpstr>
      <vt:lpstr>尺度大小</vt:lpstr>
      <vt:lpstr>大尺度运动</vt:lpstr>
      <vt:lpstr>大气运动变化量的尺度</vt:lpstr>
      <vt:lpstr>大气运动变化量的尺度</vt:lpstr>
      <vt:lpstr>幻灯片 20</vt:lpstr>
      <vt:lpstr>幻灯片 21</vt:lpstr>
      <vt:lpstr>水平运动方程的尺度分析</vt:lpstr>
      <vt:lpstr>幻灯片 23</vt:lpstr>
      <vt:lpstr>垂直运动方程的尺度分析</vt:lpstr>
      <vt:lpstr>连续方程</vt:lpstr>
      <vt:lpstr>热力学方程(设为绝热过程)</vt:lpstr>
      <vt:lpstr>幻灯片 27</vt:lpstr>
      <vt:lpstr>大尺度运动方程</vt:lpstr>
      <vt:lpstr>大尺度运动方程</vt:lpstr>
      <vt:lpstr>大尺度运动方程</vt:lpstr>
      <vt:lpstr>大尺度连续方程</vt:lpstr>
      <vt:lpstr>大尺度热力学方程</vt:lpstr>
      <vt:lpstr>幻灯片 33</vt:lpstr>
      <vt:lpstr>大尺度零级简化大气运动方程组</vt:lpstr>
      <vt:lpstr>大尺度大气运动基本特点</vt:lpstr>
      <vt:lpstr>中尺度运动方程</vt:lpstr>
      <vt:lpstr>中尺度运动方程</vt:lpstr>
      <vt:lpstr>中尺度连续方程</vt:lpstr>
      <vt:lpstr>中尺度热力学方程</vt:lpstr>
      <vt:lpstr>中尺度大气运动零级简化基本特点</vt:lpstr>
      <vt:lpstr> 小尺度大气运动方程零级简化基本特点</vt:lpstr>
      <vt:lpstr>一级简化及方程组</vt:lpstr>
      <vt:lpstr>一级简化后的基本特点</vt:lpstr>
      <vt:lpstr>中尺度大气运动一级简化后的基本特点(与其零级简化相比)</vt:lpstr>
      <vt:lpstr>小尺度大气运动一级简化后的基本特点(与其零级简化相比)</vt:lpstr>
      <vt:lpstr>幻灯片 46</vt:lpstr>
      <vt:lpstr>几何学无量纲参数</vt:lpstr>
      <vt:lpstr>动力学无量纲参数</vt:lpstr>
      <vt:lpstr>罗斯贝（Rossby）数R0的应用</vt:lpstr>
      <vt:lpstr>罗斯贝（Rossby）数R0的应用</vt:lpstr>
      <vt:lpstr>动力学无量纲参数</vt:lpstr>
      <vt:lpstr>幻灯片 52</vt:lpstr>
      <vt:lpstr>幻灯片 53</vt:lpstr>
      <vt:lpstr>动力学无量纲参数</vt:lpstr>
      <vt:lpstr>动力学无量纲参数</vt:lpstr>
      <vt:lpstr>Ri数</vt:lpstr>
      <vt:lpstr>幻灯片 57</vt:lpstr>
      <vt:lpstr>地转风</vt:lpstr>
      <vt:lpstr>地转风定义</vt:lpstr>
      <vt:lpstr>地转风性质</vt:lpstr>
      <vt:lpstr>自由大气中地转偏差</vt:lpstr>
      <vt:lpstr>幻灯片 62</vt:lpstr>
      <vt:lpstr>地转偏差的作用</vt:lpstr>
      <vt:lpstr>梯度风</vt:lpstr>
      <vt:lpstr>旋衡风</vt:lpstr>
      <vt:lpstr>热成风</vt:lpstr>
      <vt:lpstr>幻灯片 67</vt:lpstr>
      <vt:lpstr>幻灯片 68</vt:lpstr>
      <vt:lpstr>热成风的公式</vt:lpstr>
      <vt:lpstr>热成风讨论</vt:lpstr>
      <vt:lpstr>热成风讨论</vt:lpstr>
      <vt:lpstr>总结 </vt:lpstr>
      <vt:lpstr>作业</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Shaobo Zhang</dc:creator>
  <cp:lastModifiedBy>zy</cp:lastModifiedBy>
  <cp:revision>646</cp:revision>
  <dcterms:created xsi:type="dcterms:W3CDTF">2016-10-24T01:28:00Z</dcterms:created>
  <dcterms:modified xsi:type="dcterms:W3CDTF">2024-11-14T08:10:55Z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